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6" r:id="rId1"/>
    <p:sldMasterId id="2147483659" r:id="rId2"/>
  </p:sldMasterIdLst>
  <p:notesMasterIdLst>
    <p:notesMasterId r:id="rId17"/>
  </p:notesMasterIdLst>
  <p:sldIdLst>
    <p:sldId id="376" r:id="rId3"/>
    <p:sldId id="311" r:id="rId4"/>
    <p:sldId id="379" r:id="rId5"/>
    <p:sldId id="395" r:id="rId6"/>
    <p:sldId id="343" r:id="rId7"/>
    <p:sldId id="394" r:id="rId8"/>
    <p:sldId id="393" r:id="rId9"/>
    <p:sldId id="390" r:id="rId10"/>
    <p:sldId id="391" r:id="rId11"/>
    <p:sldId id="380" r:id="rId12"/>
    <p:sldId id="384" r:id="rId13"/>
    <p:sldId id="386" r:id="rId14"/>
    <p:sldId id="381" r:id="rId15"/>
    <p:sldId id="388" r:id="rId16"/>
  </p:sldIdLst>
  <p:sldSz cx="9144000" cy="5143500" type="screen16x9"/>
  <p:notesSz cx="6858000" cy="9144000"/>
  <p:embeddedFontLst>
    <p:embeddedFont>
      <p:font typeface="华文黑体" panose="02010600030101010101" charset="-122"/>
      <p:regular r:id="rId18"/>
    </p:embeddedFont>
    <p:embeddedFont>
      <p:font typeface="Arial Black" panose="020B0A04020102020204" pitchFamily="34" charset="0"/>
      <p:bold r:id="rId19"/>
    </p:embeddedFont>
    <p:embeddedFont>
      <p:font typeface="Arial Unicode MS" panose="020B0604020202020204" pitchFamily="34" charset="-122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华文细黑" panose="02010600040101010101" pitchFamily="2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  <p:embeddedFont>
      <p:font typeface="幼圆" panose="02010509060101010101" pitchFamily="49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9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8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7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97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46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95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44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93" algn="l" defTabSz="9142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0000"/>
    <a:srgbClr val="FF6E00"/>
    <a:srgbClr val="820000"/>
    <a:srgbClr val="FF9900"/>
    <a:srgbClr val="C80000"/>
    <a:srgbClr val="960000"/>
    <a:srgbClr val="000000"/>
    <a:srgbClr val="FFFFFF"/>
    <a:srgbClr val="DE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86406" autoAdjust="0"/>
  </p:normalViewPr>
  <p:slideViewPr>
    <p:cSldViewPr>
      <p:cViewPr varScale="1">
        <p:scale>
          <a:sx n="95" d="100"/>
          <a:sy n="95" d="100"/>
        </p:scale>
        <p:origin x="636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5EB118-935A-4D6A-BF3D-282C0E6CB0E0}" type="datetimeFigureOut">
              <a:rPr lang="zh-CN" altLang="en-US" smtClean="0"/>
              <a:t>2018/7/14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8E17-6E6C-421A-9820-B576FE7D30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75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149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298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447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597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5746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2895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200044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193" algn="l" defTabSz="9142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80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401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843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0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82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382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A27ED-71C2-4374-9DD5-1618B5BD479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12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423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42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828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8EACC-3148-4639-B8F8-DA7D85113A1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4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84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4831482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348121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426901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C355E32A-23E1-40B3-B434-148655B1CBE9}" type="datetimeFigureOut">
              <a:rPr lang="zh-CN" altLang="en-US" smtClean="0"/>
              <a:t>2018/7/14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4F8BEFBF-5B5F-4BD2-A74A-61A97BF120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487161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3892511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520437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C355E32A-23E1-40B3-B434-148655B1CBE9}" type="datetimeFigureOut">
              <a:rPr lang="zh-CN" altLang="en-US" smtClean="0"/>
              <a:t>2018/7/14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4F8BEFBF-5B5F-4BD2-A74A-61A97BF120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75663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\Desktop\shutterstock_129456278 [转换].jpg"/>
          <p:cNvPicPr>
            <a:picLocks noChangeAspect="1" noChangeArrowheads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5588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4646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2" r:id="rId3"/>
    <p:sldLayoutId id="2147483677" r:id="rId4"/>
  </p:sldLayoutIdLst>
  <p:transition spd="slow">
    <p:cover/>
  </p:transition>
  <p:txStyles>
    <p:titleStyle>
      <a:lvl1pPr algn="ctr" defTabSz="91429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2" indent="-342862" algn="l" defTabSz="91429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7" indent="-285718" algn="l" defTabSz="914298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3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23" indent="-228575" algn="l" defTabSz="914298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72" indent="-228575" algn="l" defTabSz="914298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21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70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9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68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9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8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7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7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6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5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4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3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dmin\Desktop\shutterstock_129456278 [转换].jpg"/>
          <p:cNvPicPr>
            <a:picLocks noChangeAspect="1" noChangeArrowheads="1"/>
          </p:cNvPicPr>
          <p:nvPr userDrawn="1"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5588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48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4" r:id="rId3"/>
  </p:sldLayoutIdLst>
  <p:transition spd="slow">
    <p:cover/>
  </p:transition>
  <p:txStyles>
    <p:titleStyle>
      <a:lvl1pPr algn="ctr" defTabSz="91429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2" indent="-342862" algn="l" defTabSz="91429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7" indent="-285718" algn="l" defTabSz="914298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3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23" indent="-228575" algn="l" defTabSz="914298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72" indent="-228575" algn="l" defTabSz="914298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21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70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9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68" indent="-228575" algn="l" defTabSz="91429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9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8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7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7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6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5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4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3" algn="l" defTabSz="9142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圆角矩形 107"/>
          <p:cNvSpPr/>
          <p:nvPr/>
        </p:nvSpPr>
        <p:spPr>
          <a:xfrm>
            <a:off x="2252995" y="1508721"/>
            <a:ext cx="944122" cy="447598"/>
          </a:xfrm>
          <a:prstGeom prst="roundRect">
            <a:avLst>
              <a:gd name="adj" fmla="val 15229"/>
            </a:avLst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406400" dist="419100" dir="114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圆角矩形 110"/>
          <p:cNvSpPr/>
          <p:nvPr/>
        </p:nvSpPr>
        <p:spPr>
          <a:xfrm>
            <a:off x="2316799" y="2724749"/>
            <a:ext cx="479260" cy="451218"/>
          </a:xfrm>
          <a:prstGeom prst="roundRect">
            <a:avLst>
              <a:gd name="adj" fmla="val 1212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7" name="TextBox 86"/>
          <p:cNvSpPr txBox="1"/>
          <p:nvPr/>
        </p:nvSpPr>
        <p:spPr>
          <a:xfrm>
            <a:off x="4879598" y="2094863"/>
            <a:ext cx="3611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gradFill>
                  <a:gsLst>
                    <a:gs pos="0">
                      <a:srgbClr val="FE0000"/>
                    </a:gs>
                    <a:gs pos="91000">
                      <a:srgbClr val="0070C0"/>
                    </a:gs>
                  </a:gsLst>
                  <a:lin ang="5400000" scaled="1"/>
                </a:gradFill>
                <a:latin typeface="微软雅黑" pitchFamily="34" charset="-122"/>
                <a:ea typeface="微软雅黑" pitchFamily="34" charset="-122"/>
              </a:rPr>
              <a:t>生鲜食品追溯系统</a:t>
            </a:r>
          </a:p>
        </p:txBody>
      </p:sp>
      <p:sp>
        <p:nvSpPr>
          <p:cNvPr id="89" name="圆角矩形 88"/>
          <p:cNvSpPr/>
          <p:nvPr/>
        </p:nvSpPr>
        <p:spPr>
          <a:xfrm>
            <a:off x="1107895" y="706623"/>
            <a:ext cx="451632" cy="409118"/>
          </a:xfrm>
          <a:prstGeom prst="roundRect">
            <a:avLst>
              <a:gd name="adj" fmla="val 1241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9000"/>
                  <a:lumOff val="21000"/>
                </a:schemeClr>
              </a:gs>
            </a:gsLst>
            <a:lin ang="13500000" scaled="1"/>
          </a:gradFill>
          <a:ln w="12700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956916" y="1788792"/>
            <a:ext cx="1085700" cy="1110848"/>
          </a:xfrm>
          <a:prstGeom prst="roundRect">
            <a:avLst>
              <a:gd name="adj" fmla="val 1522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 bwMode="auto">
          <a:xfrm>
            <a:off x="4060872" y="2724749"/>
            <a:ext cx="4975624" cy="64829"/>
          </a:xfrm>
          <a:prstGeom prst="roundRect">
            <a:avLst/>
          </a:prstGeom>
          <a:gradFill>
            <a:gsLst>
              <a:gs pos="18000">
                <a:schemeClr val="accent1"/>
              </a:gs>
              <a:gs pos="96000">
                <a:schemeClr val="accent1"/>
              </a:gs>
            </a:gsLst>
            <a:lin ang="13500000" scaled="1"/>
          </a:gradFill>
          <a:ln w="15875">
            <a:solidFill>
              <a:schemeClr val="bg1"/>
            </a:solidFill>
          </a:ln>
          <a:effectLst>
            <a:outerShdw blurRad="177800" dist="139700" dir="2700000" sx="91000" sy="91000" algn="tl" rotWithShape="0">
              <a:schemeClr val="bg1">
                <a:lumMod val="65000"/>
                <a:alpha val="5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22088" y="2614483"/>
            <a:ext cx="581980" cy="582228"/>
          </a:xfrm>
          <a:prstGeom prst="roundRect">
            <a:avLst>
              <a:gd name="adj" fmla="val 21816"/>
            </a:avLst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5" name="圆角矩形 84"/>
          <p:cNvSpPr/>
          <p:nvPr/>
        </p:nvSpPr>
        <p:spPr>
          <a:xfrm>
            <a:off x="2768463" y="565673"/>
            <a:ext cx="748190" cy="674114"/>
          </a:xfrm>
          <a:prstGeom prst="roundRect">
            <a:avLst>
              <a:gd name="adj" fmla="val 15972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69900" dir="2700000" sx="90000" sy="90000" algn="tl" rotWithShape="0">
              <a:schemeClr val="tx1">
                <a:lumMod val="50000"/>
                <a:lumOff val="50000"/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1503364" y="1104266"/>
            <a:ext cx="1275046" cy="1273414"/>
          </a:xfrm>
          <a:prstGeom prst="roundRect">
            <a:avLst>
              <a:gd name="adj" fmla="val 866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90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368300" dir="2700000" sx="90000" sy="90000" algn="tl" rotWithShape="0">
              <a:schemeClr val="tx1">
                <a:lumMod val="50000"/>
                <a:lumOff val="50000"/>
                <a:alpha val="4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852595" y="451903"/>
            <a:ext cx="274388" cy="271246"/>
          </a:xfrm>
          <a:prstGeom prst="roundRect">
            <a:avLst>
              <a:gd name="adj" fmla="val 13750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571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735901" y="2382001"/>
            <a:ext cx="548776" cy="542492"/>
          </a:xfrm>
          <a:prstGeom prst="roundRect">
            <a:avLst>
              <a:gd name="adj" fmla="val 13750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808229" y="2476462"/>
            <a:ext cx="538051" cy="383282"/>
            <a:chOff x="2913523" y="3396849"/>
            <a:chExt cx="691111" cy="492316"/>
          </a:xfrm>
        </p:grpSpPr>
        <p:sp>
          <p:nvSpPr>
            <p:cNvPr id="76" name="Freeform 6"/>
            <p:cNvSpPr>
              <a:spLocks noEditPoints="1"/>
            </p:cNvSpPr>
            <p:nvPr/>
          </p:nvSpPr>
          <p:spPr bwMode="auto">
            <a:xfrm>
              <a:off x="3002598" y="3396849"/>
              <a:ext cx="335739" cy="195027"/>
            </a:xfrm>
            <a:custGeom>
              <a:avLst/>
              <a:gdLst>
                <a:gd name="T0" fmla="*/ 107 w 165"/>
                <a:gd name="T1" fmla="*/ 104 h 104"/>
                <a:gd name="T2" fmla="*/ 124 w 165"/>
                <a:gd name="T3" fmla="*/ 104 h 104"/>
                <a:gd name="T4" fmla="*/ 124 w 165"/>
                <a:gd name="T5" fmla="*/ 45 h 104"/>
                <a:gd name="T6" fmla="*/ 107 w 165"/>
                <a:gd name="T7" fmla="*/ 61 h 104"/>
                <a:gd name="T8" fmla="*/ 107 w 165"/>
                <a:gd name="T9" fmla="*/ 104 h 104"/>
                <a:gd name="T10" fmla="*/ 132 w 165"/>
                <a:gd name="T11" fmla="*/ 104 h 104"/>
                <a:gd name="T12" fmla="*/ 149 w 165"/>
                <a:gd name="T13" fmla="*/ 104 h 104"/>
                <a:gd name="T14" fmla="*/ 149 w 165"/>
                <a:gd name="T15" fmla="*/ 22 h 104"/>
                <a:gd name="T16" fmla="*/ 132 w 165"/>
                <a:gd name="T17" fmla="*/ 38 h 104"/>
                <a:gd name="T18" fmla="*/ 132 w 165"/>
                <a:gd name="T19" fmla="*/ 104 h 104"/>
                <a:gd name="T20" fmla="*/ 161 w 165"/>
                <a:gd name="T21" fmla="*/ 0 h 104"/>
                <a:gd name="T22" fmla="*/ 164 w 165"/>
                <a:gd name="T23" fmla="*/ 4 h 104"/>
                <a:gd name="T24" fmla="*/ 164 w 165"/>
                <a:gd name="T25" fmla="*/ 5 h 104"/>
                <a:gd name="T26" fmla="*/ 161 w 165"/>
                <a:gd name="T27" fmla="*/ 15 h 104"/>
                <a:gd name="T28" fmla="*/ 161 w 165"/>
                <a:gd name="T29" fmla="*/ 16 h 104"/>
                <a:gd name="T30" fmla="*/ 156 w 165"/>
                <a:gd name="T31" fmla="*/ 17 h 104"/>
                <a:gd name="T32" fmla="*/ 155 w 165"/>
                <a:gd name="T33" fmla="*/ 17 h 104"/>
                <a:gd name="T34" fmla="*/ 153 w 165"/>
                <a:gd name="T35" fmla="*/ 14 h 104"/>
                <a:gd name="T36" fmla="*/ 103 w 165"/>
                <a:gd name="T37" fmla="*/ 61 h 104"/>
                <a:gd name="T38" fmla="*/ 87 w 165"/>
                <a:gd name="T39" fmla="*/ 44 h 104"/>
                <a:gd name="T40" fmla="*/ 74 w 165"/>
                <a:gd name="T41" fmla="*/ 30 h 104"/>
                <a:gd name="T42" fmla="*/ 3 w 165"/>
                <a:gd name="T43" fmla="*/ 96 h 104"/>
                <a:gd name="T44" fmla="*/ 0 w 165"/>
                <a:gd name="T45" fmla="*/ 93 h 104"/>
                <a:gd name="T46" fmla="*/ 74 w 165"/>
                <a:gd name="T47" fmla="*/ 24 h 104"/>
                <a:gd name="T48" fmla="*/ 87 w 165"/>
                <a:gd name="T49" fmla="*/ 37 h 104"/>
                <a:gd name="T50" fmla="*/ 103 w 165"/>
                <a:gd name="T51" fmla="*/ 55 h 104"/>
                <a:gd name="T52" fmla="*/ 150 w 165"/>
                <a:gd name="T53" fmla="*/ 11 h 104"/>
                <a:gd name="T54" fmla="*/ 148 w 165"/>
                <a:gd name="T55" fmla="*/ 9 h 104"/>
                <a:gd name="T56" fmla="*/ 147 w 165"/>
                <a:gd name="T57" fmla="*/ 8 h 104"/>
                <a:gd name="T58" fmla="*/ 149 w 165"/>
                <a:gd name="T59" fmla="*/ 3 h 104"/>
                <a:gd name="T60" fmla="*/ 150 w 165"/>
                <a:gd name="T61" fmla="*/ 3 h 104"/>
                <a:gd name="T62" fmla="*/ 160 w 165"/>
                <a:gd name="T63" fmla="*/ 1 h 104"/>
                <a:gd name="T64" fmla="*/ 161 w 165"/>
                <a:gd name="T65" fmla="*/ 0 h 104"/>
                <a:gd name="T66" fmla="*/ 7 w 165"/>
                <a:gd name="T67" fmla="*/ 104 h 104"/>
                <a:gd name="T68" fmla="*/ 24 w 165"/>
                <a:gd name="T69" fmla="*/ 104 h 104"/>
                <a:gd name="T70" fmla="*/ 24 w 165"/>
                <a:gd name="T71" fmla="*/ 81 h 104"/>
                <a:gd name="T72" fmla="*/ 7 w 165"/>
                <a:gd name="T73" fmla="*/ 97 h 104"/>
                <a:gd name="T74" fmla="*/ 7 w 165"/>
                <a:gd name="T75" fmla="*/ 104 h 104"/>
                <a:gd name="T76" fmla="*/ 32 w 165"/>
                <a:gd name="T77" fmla="*/ 104 h 104"/>
                <a:gd name="T78" fmla="*/ 49 w 165"/>
                <a:gd name="T79" fmla="*/ 104 h 104"/>
                <a:gd name="T80" fmla="*/ 49 w 165"/>
                <a:gd name="T81" fmla="*/ 58 h 104"/>
                <a:gd name="T82" fmla="*/ 32 w 165"/>
                <a:gd name="T83" fmla="*/ 74 h 104"/>
                <a:gd name="T84" fmla="*/ 32 w 165"/>
                <a:gd name="T85" fmla="*/ 104 h 104"/>
                <a:gd name="T86" fmla="*/ 57 w 165"/>
                <a:gd name="T87" fmla="*/ 50 h 104"/>
                <a:gd name="T88" fmla="*/ 57 w 165"/>
                <a:gd name="T89" fmla="*/ 104 h 104"/>
                <a:gd name="T90" fmla="*/ 74 w 165"/>
                <a:gd name="T91" fmla="*/ 104 h 104"/>
                <a:gd name="T92" fmla="*/ 74 w 165"/>
                <a:gd name="T93" fmla="*/ 34 h 104"/>
                <a:gd name="T94" fmla="*/ 74 w 165"/>
                <a:gd name="T95" fmla="*/ 34 h 104"/>
                <a:gd name="T96" fmla="*/ 57 w 165"/>
                <a:gd name="T97" fmla="*/ 50 h 104"/>
                <a:gd name="T98" fmla="*/ 82 w 165"/>
                <a:gd name="T99" fmla="*/ 43 h 104"/>
                <a:gd name="T100" fmla="*/ 82 w 165"/>
                <a:gd name="T101" fmla="*/ 104 h 104"/>
                <a:gd name="T102" fmla="*/ 87 w 165"/>
                <a:gd name="T103" fmla="*/ 104 h 104"/>
                <a:gd name="T104" fmla="*/ 99 w 165"/>
                <a:gd name="T105" fmla="*/ 104 h 104"/>
                <a:gd name="T106" fmla="*/ 99 w 165"/>
                <a:gd name="T107" fmla="*/ 61 h 104"/>
                <a:gd name="T108" fmla="*/ 87 w 165"/>
                <a:gd name="T109" fmla="*/ 48 h 104"/>
                <a:gd name="T110" fmla="*/ 82 w 165"/>
                <a:gd name="T111" fmla="*/ 4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5" h="104">
                  <a:moveTo>
                    <a:pt x="107" y="104"/>
                  </a:moveTo>
                  <a:cubicBezTo>
                    <a:pt x="124" y="104"/>
                    <a:pt x="124" y="104"/>
                    <a:pt x="124" y="104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07" y="61"/>
                    <a:pt x="107" y="61"/>
                    <a:pt x="107" y="61"/>
                  </a:cubicBezTo>
                  <a:cubicBezTo>
                    <a:pt x="107" y="104"/>
                    <a:pt x="107" y="104"/>
                    <a:pt x="107" y="104"/>
                  </a:cubicBezTo>
                  <a:close/>
                  <a:moveTo>
                    <a:pt x="132" y="104"/>
                  </a:moveTo>
                  <a:cubicBezTo>
                    <a:pt x="149" y="104"/>
                    <a:pt x="149" y="104"/>
                    <a:pt x="149" y="104"/>
                  </a:cubicBezTo>
                  <a:cubicBezTo>
                    <a:pt x="149" y="22"/>
                    <a:pt x="149" y="22"/>
                    <a:pt x="14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104"/>
                    <a:pt x="132" y="104"/>
                    <a:pt x="132" y="104"/>
                  </a:cubicBezTo>
                  <a:close/>
                  <a:moveTo>
                    <a:pt x="161" y="0"/>
                  </a:moveTo>
                  <a:cubicBezTo>
                    <a:pt x="164" y="0"/>
                    <a:pt x="165" y="2"/>
                    <a:pt x="164" y="4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8"/>
                    <a:pt x="162" y="12"/>
                    <a:pt x="161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0" y="19"/>
                    <a:pt x="158" y="19"/>
                    <a:pt x="156" y="17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4" y="16"/>
                    <a:pt x="154" y="15"/>
                    <a:pt x="153" y="14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49" y="10"/>
                    <a:pt x="148" y="9"/>
                    <a:pt x="148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5" y="6"/>
                    <a:pt x="146" y="4"/>
                    <a:pt x="149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2" y="2"/>
                    <a:pt x="157" y="1"/>
                    <a:pt x="160" y="1"/>
                  </a:cubicBezTo>
                  <a:cubicBezTo>
                    <a:pt x="161" y="0"/>
                    <a:pt x="161" y="0"/>
                    <a:pt x="161" y="0"/>
                  </a:cubicBezTo>
                  <a:close/>
                  <a:moveTo>
                    <a:pt x="7" y="104"/>
                  </a:moveTo>
                  <a:cubicBezTo>
                    <a:pt x="24" y="104"/>
                    <a:pt x="24" y="104"/>
                    <a:pt x="24" y="104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104"/>
                    <a:pt x="7" y="104"/>
                    <a:pt x="7" y="104"/>
                  </a:cubicBezTo>
                  <a:close/>
                  <a:moveTo>
                    <a:pt x="32" y="104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104"/>
                    <a:pt x="32" y="104"/>
                    <a:pt x="32" y="104"/>
                  </a:cubicBezTo>
                  <a:close/>
                  <a:moveTo>
                    <a:pt x="57" y="50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82" y="43"/>
                  </a:moveTo>
                  <a:cubicBezTo>
                    <a:pt x="82" y="104"/>
                    <a:pt x="82" y="104"/>
                    <a:pt x="82" y="104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87" y="48"/>
                    <a:pt x="87" y="48"/>
                    <a:pt x="87" y="48"/>
                  </a:cubicBezTo>
                  <a:lnTo>
                    <a:pt x="82" y="43"/>
                  </a:lnTo>
                  <a:close/>
                </a:path>
              </a:pathLst>
            </a:custGeom>
            <a:solidFill>
              <a:schemeClr val="accent1"/>
            </a:solidFill>
            <a:ln w="15875">
              <a:noFill/>
            </a:ln>
            <a:effectLst>
              <a:outerShdw blurRad="419100" dist="444500" dir="2700000" sx="90000" sy="90000" algn="tl" rotWithShape="0">
                <a:schemeClr val="tx1">
                  <a:lumMod val="50000"/>
                  <a:lumOff val="50000"/>
                  <a:alpha val="27000"/>
                </a:scheme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spcCol="0"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913523" y="3612165"/>
              <a:ext cx="691111" cy="277000"/>
            </a:xfrm>
            <a:prstGeom prst="rect">
              <a:avLst/>
            </a:prstGeom>
            <a:noFill/>
            <a:ln w="15875">
              <a:noFill/>
            </a:ln>
            <a:effectLst>
              <a:outerShdw blurRad="419100" dist="444500" dir="2700000" sx="90000" sy="90000" algn="tl" rotWithShape="0">
                <a:schemeClr val="tx1">
                  <a:lumMod val="50000"/>
                  <a:lumOff val="50000"/>
                  <a:alpha val="2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spcCol="0"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l"/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创新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705936" y="2827519"/>
            <a:ext cx="1322064" cy="245678"/>
            <a:chOff x="6400954" y="1417091"/>
            <a:chExt cx="1644764" cy="305644"/>
          </a:xfrm>
        </p:grpSpPr>
        <p:grpSp>
          <p:nvGrpSpPr>
            <p:cNvPr id="58" name="组合 57"/>
            <p:cNvGrpSpPr/>
            <p:nvPr/>
          </p:nvGrpSpPr>
          <p:grpSpPr>
            <a:xfrm>
              <a:off x="7297674" y="1417091"/>
              <a:ext cx="305647" cy="305644"/>
              <a:chOff x="5196486" y="5946187"/>
              <a:chExt cx="305647" cy="305644"/>
            </a:xfrm>
          </p:grpSpPr>
          <p:grpSp>
            <p:nvGrpSpPr>
              <p:cNvPr id="92" name="组合 91"/>
              <p:cNvGrpSpPr/>
              <p:nvPr/>
            </p:nvGrpSpPr>
            <p:grpSpPr>
              <a:xfrm>
                <a:off x="5196486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95" name="椭圆 94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96" name="椭圆 95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94" name="Freeform 44"/>
              <p:cNvSpPr>
                <a:spLocks noEditPoints="1"/>
              </p:cNvSpPr>
              <p:nvPr/>
            </p:nvSpPr>
            <p:spPr bwMode="auto">
              <a:xfrm>
                <a:off x="5276888" y="6030324"/>
                <a:ext cx="170620" cy="137369"/>
              </a:xfrm>
              <a:custGeom>
                <a:avLst/>
                <a:gdLst>
                  <a:gd name="T0" fmla="*/ 41 w 62"/>
                  <a:gd name="T1" fmla="*/ 31 h 54"/>
                  <a:gd name="T2" fmla="*/ 34 w 62"/>
                  <a:gd name="T3" fmla="*/ 23 h 54"/>
                  <a:gd name="T4" fmla="*/ 33 w 62"/>
                  <a:gd name="T5" fmla="*/ 17 h 54"/>
                  <a:gd name="T6" fmla="*/ 30 w 62"/>
                  <a:gd name="T7" fmla="*/ 20 h 54"/>
                  <a:gd name="T8" fmla="*/ 23 w 62"/>
                  <a:gd name="T9" fmla="*/ 13 h 54"/>
                  <a:gd name="T10" fmla="*/ 18 w 62"/>
                  <a:gd name="T11" fmla="*/ 17 h 54"/>
                  <a:gd name="T12" fmla="*/ 7 w 62"/>
                  <a:gd name="T13" fmla="*/ 17 h 54"/>
                  <a:gd name="T14" fmla="*/ 7 w 62"/>
                  <a:gd name="T15" fmla="*/ 23 h 54"/>
                  <a:gd name="T16" fmla="*/ 0 w 62"/>
                  <a:gd name="T17" fmla="*/ 31 h 54"/>
                  <a:gd name="T18" fmla="*/ 4 w 62"/>
                  <a:gd name="T19" fmla="*/ 36 h 54"/>
                  <a:gd name="T20" fmla="*/ 4 w 62"/>
                  <a:gd name="T21" fmla="*/ 46 h 54"/>
                  <a:gd name="T22" fmla="*/ 10 w 62"/>
                  <a:gd name="T23" fmla="*/ 47 h 54"/>
                  <a:gd name="T24" fmla="*/ 18 w 62"/>
                  <a:gd name="T25" fmla="*/ 54 h 54"/>
                  <a:gd name="T26" fmla="*/ 23 w 62"/>
                  <a:gd name="T27" fmla="*/ 50 h 54"/>
                  <a:gd name="T28" fmla="*/ 32 w 62"/>
                  <a:gd name="T29" fmla="*/ 48 h 54"/>
                  <a:gd name="T30" fmla="*/ 37 w 62"/>
                  <a:gd name="T31" fmla="*/ 46 h 54"/>
                  <a:gd name="T32" fmla="*/ 37 w 62"/>
                  <a:gd name="T33" fmla="*/ 36 h 54"/>
                  <a:gd name="T34" fmla="*/ 32 w 62"/>
                  <a:gd name="T35" fmla="*/ 38 h 54"/>
                  <a:gd name="T36" fmla="*/ 20 w 62"/>
                  <a:gd name="T37" fmla="*/ 46 h 54"/>
                  <a:gd name="T38" fmla="*/ 20 w 62"/>
                  <a:gd name="T39" fmla="*/ 21 h 54"/>
                  <a:gd name="T40" fmla="*/ 33 w 62"/>
                  <a:gd name="T41" fmla="*/ 33 h 54"/>
                  <a:gd name="T42" fmla="*/ 58 w 62"/>
                  <a:gd name="T43" fmla="*/ 35 h 54"/>
                  <a:gd name="T44" fmla="*/ 62 w 62"/>
                  <a:gd name="T45" fmla="*/ 38 h 54"/>
                  <a:gd name="T46" fmla="*/ 60 w 62"/>
                  <a:gd name="T47" fmla="*/ 41 h 54"/>
                  <a:gd name="T48" fmla="*/ 59 w 62"/>
                  <a:gd name="T49" fmla="*/ 46 h 54"/>
                  <a:gd name="T50" fmla="*/ 56 w 62"/>
                  <a:gd name="T51" fmla="*/ 47 h 54"/>
                  <a:gd name="T52" fmla="*/ 52 w 62"/>
                  <a:gd name="T53" fmla="*/ 50 h 54"/>
                  <a:gd name="T54" fmla="*/ 50 w 62"/>
                  <a:gd name="T55" fmla="*/ 48 h 54"/>
                  <a:gd name="T56" fmla="*/ 45 w 62"/>
                  <a:gd name="T57" fmla="*/ 48 h 54"/>
                  <a:gd name="T58" fmla="*/ 44 w 62"/>
                  <a:gd name="T59" fmla="*/ 45 h 54"/>
                  <a:gd name="T60" fmla="*/ 41 w 62"/>
                  <a:gd name="T61" fmla="*/ 41 h 54"/>
                  <a:gd name="T62" fmla="*/ 43 w 62"/>
                  <a:gd name="T63" fmla="*/ 39 h 54"/>
                  <a:gd name="T64" fmla="*/ 43 w 62"/>
                  <a:gd name="T65" fmla="*/ 33 h 54"/>
                  <a:gd name="T66" fmla="*/ 46 w 62"/>
                  <a:gd name="T67" fmla="*/ 33 h 54"/>
                  <a:gd name="T68" fmla="*/ 50 w 62"/>
                  <a:gd name="T69" fmla="*/ 29 h 54"/>
                  <a:gd name="T70" fmla="*/ 52 w 62"/>
                  <a:gd name="T71" fmla="*/ 31 h 54"/>
                  <a:gd name="T72" fmla="*/ 58 w 62"/>
                  <a:gd name="T73" fmla="*/ 31 h 54"/>
                  <a:gd name="T74" fmla="*/ 58 w 62"/>
                  <a:gd name="T75" fmla="*/ 35 h 54"/>
                  <a:gd name="T76" fmla="*/ 57 w 62"/>
                  <a:gd name="T77" fmla="*/ 40 h 54"/>
                  <a:gd name="T78" fmla="*/ 45 w 62"/>
                  <a:gd name="T79" fmla="*/ 40 h 54"/>
                  <a:gd name="T80" fmla="*/ 51 w 62"/>
                  <a:gd name="T81" fmla="*/ 46 h 54"/>
                  <a:gd name="T82" fmla="*/ 62 w 62"/>
                  <a:gd name="T83" fmla="*/ 12 h 54"/>
                  <a:gd name="T84" fmla="*/ 59 w 62"/>
                  <a:gd name="T85" fmla="*/ 15 h 54"/>
                  <a:gd name="T86" fmla="*/ 59 w 62"/>
                  <a:gd name="T87" fmla="*/ 22 h 54"/>
                  <a:gd name="T88" fmla="*/ 55 w 62"/>
                  <a:gd name="T89" fmla="*/ 23 h 54"/>
                  <a:gd name="T90" fmla="*/ 50 w 62"/>
                  <a:gd name="T91" fmla="*/ 28 h 54"/>
                  <a:gd name="T92" fmla="*/ 46 w 62"/>
                  <a:gd name="T93" fmla="*/ 25 h 54"/>
                  <a:gd name="T94" fmla="*/ 39 w 62"/>
                  <a:gd name="T95" fmla="*/ 25 h 54"/>
                  <a:gd name="T96" fmla="*/ 39 w 62"/>
                  <a:gd name="T97" fmla="*/ 20 h 54"/>
                  <a:gd name="T98" fmla="*/ 34 w 62"/>
                  <a:gd name="T99" fmla="*/ 15 h 54"/>
                  <a:gd name="T100" fmla="*/ 37 w 62"/>
                  <a:gd name="T101" fmla="*/ 12 h 54"/>
                  <a:gd name="T102" fmla="*/ 37 w 62"/>
                  <a:gd name="T103" fmla="*/ 5 h 54"/>
                  <a:gd name="T104" fmla="*/ 41 w 62"/>
                  <a:gd name="T105" fmla="*/ 5 h 54"/>
                  <a:gd name="T106" fmla="*/ 46 w 62"/>
                  <a:gd name="T107" fmla="*/ 0 h 54"/>
                  <a:gd name="T108" fmla="*/ 49 w 62"/>
                  <a:gd name="T109" fmla="*/ 3 h 54"/>
                  <a:gd name="T110" fmla="*/ 56 w 62"/>
                  <a:gd name="T111" fmla="*/ 3 h 54"/>
                  <a:gd name="T112" fmla="*/ 57 w 62"/>
                  <a:gd name="T113" fmla="*/ 7 h 54"/>
                  <a:gd name="T114" fmla="*/ 48 w 62"/>
                  <a:gd name="T115" fmla="*/ 22 h 54"/>
                  <a:gd name="T116" fmla="*/ 40 w 62"/>
                  <a:gd name="T117" fmla="*/ 14 h 54"/>
                  <a:gd name="T118" fmla="*/ 56 w 62"/>
                  <a:gd name="T119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2" h="54">
                    <a:moveTo>
                      <a:pt x="41" y="36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28"/>
                      <a:pt x="36" y="25"/>
                      <a:pt x="34" y="23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26" y="17"/>
                      <a:pt x="23" y="17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5" y="17"/>
                      <a:pt x="12" y="18"/>
                      <a:pt x="10" y="2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5" y="26"/>
                      <a:pt x="4" y="28"/>
                      <a:pt x="4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9"/>
                      <a:pt x="5" y="41"/>
                      <a:pt x="7" y="44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2" y="49"/>
                      <a:pt x="15" y="50"/>
                      <a:pt x="18" y="50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3" y="50"/>
                      <a:pt x="23" y="50"/>
                      <a:pt x="23" y="50"/>
                    </a:cubicBezTo>
                    <a:cubicBezTo>
                      <a:pt x="26" y="50"/>
                      <a:pt x="28" y="49"/>
                      <a:pt x="31" y="47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6" y="41"/>
                      <a:pt x="37" y="39"/>
                      <a:pt x="37" y="36"/>
                    </a:cubicBezTo>
                    <a:cubicBezTo>
                      <a:pt x="41" y="36"/>
                      <a:pt x="41" y="36"/>
                      <a:pt x="41" y="36"/>
                    </a:cubicBezTo>
                    <a:close/>
                    <a:moveTo>
                      <a:pt x="32" y="38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0" y="43"/>
                      <a:pt x="26" y="46"/>
                      <a:pt x="20" y="46"/>
                    </a:cubicBezTo>
                    <a:cubicBezTo>
                      <a:pt x="14" y="46"/>
                      <a:pt x="8" y="40"/>
                      <a:pt x="8" y="33"/>
                    </a:cubicBezTo>
                    <a:cubicBezTo>
                      <a:pt x="8" y="27"/>
                      <a:pt x="14" y="21"/>
                      <a:pt x="20" y="21"/>
                    </a:cubicBezTo>
                    <a:cubicBezTo>
                      <a:pt x="26" y="21"/>
                      <a:pt x="30" y="24"/>
                      <a:pt x="32" y="29"/>
                    </a:cubicBezTo>
                    <a:cubicBezTo>
                      <a:pt x="32" y="30"/>
                      <a:pt x="33" y="32"/>
                      <a:pt x="33" y="33"/>
                    </a:cubicBezTo>
                    <a:cubicBezTo>
                      <a:pt x="33" y="35"/>
                      <a:pt x="32" y="37"/>
                      <a:pt x="32" y="38"/>
                    </a:cubicBezTo>
                    <a:close/>
                    <a:moveTo>
                      <a:pt x="58" y="35"/>
                    </a:moveTo>
                    <a:cubicBezTo>
                      <a:pt x="59" y="36"/>
                      <a:pt x="59" y="37"/>
                      <a:pt x="60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59" y="42"/>
                      <a:pt x="59" y="44"/>
                      <a:pt x="58" y="45"/>
                    </a:cubicBezTo>
                    <a:cubicBezTo>
                      <a:pt x="59" y="46"/>
                      <a:pt x="59" y="46"/>
                      <a:pt x="59" y="46"/>
                    </a:cubicBezTo>
                    <a:cubicBezTo>
                      <a:pt x="58" y="48"/>
                      <a:pt x="58" y="48"/>
                      <a:pt x="58" y="48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5" y="47"/>
                      <a:pt x="54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49" y="48"/>
                      <a:pt x="47" y="47"/>
                      <a:pt x="46" y="47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2"/>
                      <a:pt x="43" y="41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1" y="39"/>
                      <a:pt x="41" y="39"/>
                      <a:pt x="41" y="39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3" y="37"/>
                      <a:pt x="43" y="36"/>
                      <a:pt x="44" y="35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7" y="32"/>
                      <a:pt x="48" y="32"/>
                      <a:pt x="50" y="31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4" y="32"/>
                      <a:pt x="55" y="32"/>
                      <a:pt x="56" y="33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5"/>
                      <a:pt x="58" y="35"/>
                      <a:pt x="58" y="35"/>
                    </a:cubicBezTo>
                    <a:close/>
                    <a:moveTo>
                      <a:pt x="51" y="46"/>
                    </a:moveTo>
                    <a:cubicBezTo>
                      <a:pt x="55" y="46"/>
                      <a:pt x="57" y="43"/>
                      <a:pt x="57" y="40"/>
                    </a:cubicBezTo>
                    <a:cubicBezTo>
                      <a:pt x="57" y="36"/>
                      <a:pt x="55" y="34"/>
                      <a:pt x="51" y="34"/>
                    </a:cubicBezTo>
                    <a:cubicBezTo>
                      <a:pt x="48" y="34"/>
                      <a:pt x="45" y="36"/>
                      <a:pt x="45" y="40"/>
                    </a:cubicBezTo>
                    <a:cubicBezTo>
                      <a:pt x="45" y="43"/>
                      <a:pt x="48" y="46"/>
                      <a:pt x="51" y="46"/>
                    </a:cubicBezTo>
                    <a:cubicBezTo>
                      <a:pt x="51" y="46"/>
                      <a:pt x="51" y="46"/>
                      <a:pt x="51" y="46"/>
                    </a:cubicBezTo>
                    <a:close/>
                    <a:moveTo>
                      <a:pt x="59" y="12"/>
                    </a:moveTo>
                    <a:cubicBezTo>
                      <a:pt x="62" y="12"/>
                      <a:pt x="62" y="12"/>
                      <a:pt x="62" y="12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9" y="17"/>
                      <a:pt x="58" y="19"/>
                      <a:pt x="57" y="20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3" y="24"/>
                      <a:pt x="51" y="25"/>
                      <a:pt x="50" y="25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43" y="24"/>
                      <a:pt x="41" y="23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8" y="19"/>
                      <a:pt x="37" y="17"/>
                      <a:pt x="37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10"/>
                      <a:pt x="38" y="9"/>
                      <a:pt x="39" y="7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3" y="4"/>
                      <a:pt x="44" y="3"/>
                      <a:pt x="46" y="3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3"/>
                      <a:pt x="53" y="4"/>
                      <a:pt x="54" y="5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8" y="8"/>
                      <a:pt x="59" y="10"/>
                      <a:pt x="59" y="12"/>
                    </a:cubicBezTo>
                    <a:close/>
                    <a:moveTo>
                      <a:pt x="48" y="22"/>
                    </a:moveTo>
                    <a:cubicBezTo>
                      <a:pt x="48" y="22"/>
                      <a:pt x="48" y="22"/>
                      <a:pt x="48" y="22"/>
                    </a:cubicBezTo>
                    <a:cubicBezTo>
                      <a:pt x="43" y="22"/>
                      <a:pt x="40" y="18"/>
                      <a:pt x="40" y="14"/>
                    </a:cubicBezTo>
                    <a:cubicBezTo>
                      <a:pt x="40" y="9"/>
                      <a:pt x="43" y="6"/>
                      <a:pt x="48" y="6"/>
                    </a:cubicBezTo>
                    <a:cubicBezTo>
                      <a:pt x="52" y="6"/>
                      <a:pt x="56" y="9"/>
                      <a:pt x="56" y="14"/>
                    </a:cubicBezTo>
                    <a:cubicBezTo>
                      <a:pt x="56" y="18"/>
                      <a:pt x="52" y="22"/>
                      <a:pt x="48" y="2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7740071" y="1417091"/>
              <a:ext cx="305647" cy="305644"/>
              <a:chOff x="5638883" y="5946187"/>
              <a:chExt cx="305647" cy="305644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5638883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88" name="椭圆 87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86" name="Freeform 6"/>
              <p:cNvSpPr>
                <a:spLocks noEditPoints="1"/>
              </p:cNvSpPr>
              <p:nvPr/>
            </p:nvSpPr>
            <p:spPr bwMode="auto">
              <a:xfrm>
                <a:off x="5694390" y="6035130"/>
                <a:ext cx="194632" cy="113061"/>
              </a:xfrm>
              <a:custGeom>
                <a:avLst/>
                <a:gdLst>
                  <a:gd name="T0" fmla="*/ 107 w 165"/>
                  <a:gd name="T1" fmla="*/ 104 h 104"/>
                  <a:gd name="T2" fmla="*/ 124 w 165"/>
                  <a:gd name="T3" fmla="*/ 104 h 104"/>
                  <a:gd name="T4" fmla="*/ 124 w 165"/>
                  <a:gd name="T5" fmla="*/ 45 h 104"/>
                  <a:gd name="T6" fmla="*/ 107 w 165"/>
                  <a:gd name="T7" fmla="*/ 61 h 104"/>
                  <a:gd name="T8" fmla="*/ 107 w 165"/>
                  <a:gd name="T9" fmla="*/ 104 h 104"/>
                  <a:gd name="T10" fmla="*/ 132 w 165"/>
                  <a:gd name="T11" fmla="*/ 104 h 104"/>
                  <a:gd name="T12" fmla="*/ 149 w 165"/>
                  <a:gd name="T13" fmla="*/ 104 h 104"/>
                  <a:gd name="T14" fmla="*/ 149 w 165"/>
                  <a:gd name="T15" fmla="*/ 22 h 104"/>
                  <a:gd name="T16" fmla="*/ 132 w 165"/>
                  <a:gd name="T17" fmla="*/ 38 h 104"/>
                  <a:gd name="T18" fmla="*/ 132 w 165"/>
                  <a:gd name="T19" fmla="*/ 104 h 104"/>
                  <a:gd name="T20" fmla="*/ 161 w 165"/>
                  <a:gd name="T21" fmla="*/ 0 h 104"/>
                  <a:gd name="T22" fmla="*/ 164 w 165"/>
                  <a:gd name="T23" fmla="*/ 4 h 104"/>
                  <a:gd name="T24" fmla="*/ 164 w 165"/>
                  <a:gd name="T25" fmla="*/ 5 h 104"/>
                  <a:gd name="T26" fmla="*/ 161 w 165"/>
                  <a:gd name="T27" fmla="*/ 15 h 104"/>
                  <a:gd name="T28" fmla="*/ 161 w 165"/>
                  <a:gd name="T29" fmla="*/ 16 h 104"/>
                  <a:gd name="T30" fmla="*/ 156 w 165"/>
                  <a:gd name="T31" fmla="*/ 17 h 104"/>
                  <a:gd name="T32" fmla="*/ 155 w 165"/>
                  <a:gd name="T33" fmla="*/ 17 h 104"/>
                  <a:gd name="T34" fmla="*/ 153 w 165"/>
                  <a:gd name="T35" fmla="*/ 14 h 104"/>
                  <a:gd name="T36" fmla="*/ 103 w 165"/>
                  <a:gd name="T37" fmla="*/ 61 h 104"/>
                  <a:gd name="T38" fmla="*/ 87 w 165"/>
                  <a:gd name="T39" fmla="*/ 44 h 104"/>
                  <a:gd name="T40" fmla="*/ 74 w 165"/>
                  <a:gd name="T41" fmla="*/ 30 h 104"/>
                  <a:gd name="T42" fmla="*/ 3 w 165"/>
                  <a:gd name="T43" fmla="*/ 96 h 104"/>
                  <a:gd name="T44" fmla="*/ 0 w 165"/>
                  <a:gd name="T45" fmla="*/ 93 h 104"/>
                  <a:gd name="T46" fmla="*/ 74 w 165"/>
                  <a:gd name="T47" fmla="*/ 24 h 104"/>
                  <a:gd name="T48" fmla="*/ 87 w 165"/>
                  <a:gd name="T49" fmla="*/ 37 h 104"/>
                  <a:gd name="T50" fmla="*/ 103 w 165"/>
                  <a:gd name="T51" fmla="*/ 55 h 104"/>
                  <a:gd name="T52" fmla="*/ 150 w 165"/>
                  <a:gd name="T53" fmla="*/ 11 h 104"/>
                  <a:gd name="T54" fmla="*/ 148 w 165"/>
                  <a:gd name="T55" fmla="*/ 9 h 104"/>
                  <a:gd name="T56" fmla="*/ 147 w 165"/>
                  <a:gd name="T57" fmla="*/ 8 h 104"/>
                  <a:gd name="T58" fmla="*/ 149 w 165"/>
                  <a:gd name="T59" fmla="*/ 3 h 104"/>
                  <a:gd name="T60" fmla="*/ 150 w 165"/>
                  <a:gd name="T61" fmla="*/ 3 h 104"/>
                  <a:gd name="T62" fmla="*/ 160 w 165"/>
                  <a:gd name="T63" fmla="*/ 1 h 104"/>
                  <a:gd name="T64" fmla="*/ 161 w 165"/>
                  <a:gd name="T65" fmla="*/ 0 h 104"/>
                  <a:gd name="T66" fmla="*/ 7 w 165"/>
                  <a:gd name="T67" fmla="*/ 104 h 104"/>
                  <a:gd name="T68" fmla="*/ 24 w 165"/>
                  <a:gd name="T69" fmla="*/ 104 h 104"/>
                  <a:gd name="T70" fmla="*/ 24 w 165"/>
                  <a:gd name="T71" fmla="*/ 81 h 104"/>
                  <a:gd name="T72" fmla="*/ 7 w 165"/>
                  <a:gd name="T73" fmla="*/ 97 h 104"/>
                  <a:gd name="T74" fmla="*/ 7 w 165"/>
                  <a:gd name="T75" fmla="*/ 104 h 104"/>
                  <a:gd name="T76" fmla="*/ 32 w 165"/>
                  <a:gd name="T77" fmla="*/ 104 h 104"/>
                  <a:gd name="T78" fmla="*/ 49 w 165"/>
                  <a:gd name="T79" fmla="*/ 104 h 104"/>
                  <a:gd name="T80" fmla="*/ 49 w 165"/>
                  <a:gd name="T81" fmla="*/ 58 h 104"/>
                  <a:gd name="T82" fmla="*/ 32 w 165"/>
                  <a:gd name="T83" fmla="*/ 74 h 104"/>
                  <a:gd name="T84" fmla="*/ 32 w 165"/>
                  <a:gd name="T85" fmla="*/ 104 h 104"/>
                  <a:gd name="T86" fmla="*/ 57 w 165"/>
                  <a:gd name="T87" fmla="*/ 50 h 104"/>
                  <a:gd name="T88" fmla="*/ 57 w 165"/>
                  <a:gd name="T89" fmla="*/ 104 h 104"/>
                  <a:gd name="T90" fmla="*/ 74 w 165"/>
                  <a:gd name="T91" fmla="*/ 104 h 104"/>
                  <a:gd name="T92" fmla="*/ 74 w 165"/>
                  <a:gd name="T93" fmla="*/ 34 h 104"/>
                  <a:gd name="T94" fmla="*/ 74 w 165"/>
                  <a:gd name="T95" fmla="*/ 34 h 104"/>
                  <a:gd name="T96" fmla="*/ 57 w 165"/>
                  <a:gd name="T97" fmla="*/ 50 h 104"/>
                  <a:gd name="T98" fmla="*/ 82 w 165"/>
                  <a:gd name="T99" fmla="*/ 43 h 104"/>
                  <a:gd name="T100" fmla="*/ 82 w 165"/>
                  <a:gd name="T101" fmla="*/ 104 h 104"/>
                  <a:gd name="T102" fmla="*/ 87 w 165"/>
                  <a:gd name="T103" fmla="*/ 104 h 104"/>
                  <a:gd name="T104" fmla="*/ 99 w 165"/>
                  <a:gd name="T105" fmla="*/ 104 h 104"/>
                  <a:gd name="T106" fmla="*/ 99 w 165"/>
                  <a:gd name="T107" fmla="*/ 61 h 104"/>
                  <a:gd name="T108" fmla="*/ 87 w 165"/>
                  <a:gd name="T109" fmla="*/ 48 h 104"/>
                  <a:gd name="T110" fmla="*/ 82 w 165"/>
                  <a:gd name="T1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5" h="104">
                    <a:moveTo>
                      <a:pt x="107" y="104"/>
                    </a:move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4" y="45"/>
                      <a:pt x="124" y="45"/>
                      <a:pt x="124" y="45"/>
                    </a:cubicBezTo>
                    <a:cubicBezTo>
                      <a:pt x="107" y="61"/>
                      <a:pt x="107" y="61"/>
                      <a:pt x="107" y="61"/>
                    </a:cubicBezTo>
                    <a:cubicBezTo>
                      <a:pt x="107" y="104"/>
                      <a:pt x="107" y="104"/>
                      <a:pt x="107" y="104"/>
                    </a:cubicBezTo>
                    <a:close/>
                    <a:moveTo>
                      <a:pt x="132" y="104"/>
                    </a:moveTo>
                    <a:cubicBezTo>
                      <a:pt x="149" y="104"/>
                      <a:pt x="149" y="104"/>
                      <a:pt x="149" y="104"/>
                    </a:cubicBezTo>
                    <a:cubicBezTo>
                      <a:pt x="149" y="22"/>
                      <a:pt x="149" y="22"/>
                      <a:pt x="149" y="22"/>
                    </a:cubicBezTo>
                    <a:cubicBezTo>
                      <a:pt x="132" y="38"/>
                      <a:pt x="132" y="38"/>
                      <a:pt x="132" y="38"/>
                    </a:cubicBezTo>
                    <a:cubicBezTo>
                      <a:pt x="132" y="104"/>
                      <a:pt x="132" y="104"/>
                      <a:pt x="132" y="104"/>
                    </a:cubicBezTo>
                    <a:close/>
                    <a:moveTo>
                      <a:pt x="161" y="0"/>
                    </a:moveTo>
                    <a:cubicBezTo>
                      <a:pt x="164" y="0"/>
                      <a:pt x="165" y="2"/>
                      <a:pt x="164" y="4"/>
                    </a:cubicBezTo>
                    <a:cubicBezTo>
                      <a:pt x="164" y="5"/>
                      <a:pt x="164" y="5"/>
                      <a:pt x="164" y="5"/>
                    </a:cubicBezTo>
                    <a:cubicBezTo>
                      <a:pt x="163" y="8"/>
                      <a:pt x="162" y="12"/>
                      <a:pt x="161" y="15"/>
                    </a:cubicBezTo>
                    <a:cubicBezTo>
                      <a:pt x="161" y="16"/>
                      <a:pt x="161" y="16"/>
                      <a:pt x="161" y="16"/>
                    </a:cubicBezTo>
                    <a:cubicBezTo>
                      <a:pt x="160" y="19"/>
                      <a:pt x="158" y="19"/>
                      <a:pt x="156" y="17"/>
                    </a:cubicBezTo>
                    <a:cubicBezTo>
                      <a:pt x="155" y="17"/>
                      <a:pt x="155" y="17"/>
                      <a:pt x="155" y="17"/>
                    </a:cubicBezTo>
                    <a:cubicBezTo>
                      <a:pt x="154" y="16"/>
                      <a:pt x="154" y="15"/>
                      <a:pt x="153" y="14"/>
                    </a:cubicBezTo>
                    <a:cubicBezTo>
                      <a:pt x="103" y="61"/>
                      <a:pt x="103" y="61"/>
                      <a:pt x="103" y="61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49" y="10"/>
                      <a:pt x="148" y="9"/>
                      <a:pt x="148" y="9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5" y="6"/>
                      <a:pt x="146" y="4"/>
                      <a:pt x="149" y="3"/>
                    </a:cubicBezTo>
                    <a:cubicBezTo>
                      <a:pt x="150" y="3"/>
                      <a:pt x="150" y="3"/>
                      <a:pt x="150" y="3"/>
                    </a:cubicBezTo>
                    <a:cubicBezTo>
                      <a:pt x="152" y="2"/>
                      <a:pt x="157" y="1"/>
                      <a:pt x="160" y="1"/>
                    </a:cubicBezTo>
                    <a:cubicBezTo>
                      <a:pt x="161" y="0"/>
                      <a:pt x="161" y="0"/>
                      <a:pt x="161" y="0"/>
                    </a:cubicBezTo>
                    <a:close/>
                    <a:moveTo>
                      <a:pt x="7" y="104"/>
                    </a:moveTo>
                    <a:cubicBezTo>
                      <a:pt x="24" y="104"/>
                      <a:pt x="24" y="104"/>
                      <a:pt x="24" y="104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7" y="97"/>
                      <a:pt x="7" y="97"/>
                      <a:pt x="7" y="97"/>
                    </a:cubicBezTo>
                    <a:cubicBezTo>
                      <a:pt x="7" y="104"/>
                      <a:pt x="7" y="104"/>
                      <a:pt x="7" y="104"/>
                    </a:cubicBezTo>
                    <a:close/>
                    <a:moveTo>
                      <a:pt x="32" y="104"/>
                    </a:moveTo>
                    <a:cubicBezTo>
                      <a:pt x="49" y="104"/>
                      <a:pt x="49" y="104"/>
                      <a:pt x="49" y="104"/>
                    </a:cubicBezTo>
                    <a:cubicBezTo>
                      <a:pt x="49" y="58"/>
                      <a:pt x="49" y="58"/>
                      <a:pt x="49" y="58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104"/>
                      <a:pt x="32" y="104"/>
                      <a:pt x="32" y="104"/>
                    </a:cubicBezTo>
                    <a:close/>
                    <a:moveTo>
                      <a:pt x="57" y="50"/>
                    </a:moveTo>
                    <a:cubicBezTo>
                      <a:pt x="57" y="104"/>
                      <a:pt x="57" y="104"/>
                      <a:pt x="57" y="104"/>
                    </a:cubicBezTo>
                    <a:cubicBezTo>
                      <a:pt x="74" y="104"/>
                      <a:pt x="74" y="104"/>
                      <a:pt x="74" y="104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57" y="50"/>
                      <a:pt x="57" y="50"/>
                      <a:pt x="57" y="50"/>
                    </a:cubicBezTo>
                    <a:close/>
                    <a:moveTo>
                      <a:pt x="82" y="4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7" y="104"/>
                      <a:pt x="87" y="104"/>
                      <a:pt x="87" y="104"/>
                    </a:cubicBezTo>
                    <a:cubicBezTo>
                      <a:pt x="99" y="104"/>
                      <a:pt x="99" y="104"/>
                      <a:pt x="99" y="104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87" y="48"/>
                      <a:pt x="87" y="48"/>
                      <a:pt x="87" y="48"/>
                    </a:cubicBezTo>
                    <a:lnTo>
                      <a:pt x="82" y="4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6400954" y="1417091"/>
              <a:ext cx="305647" cy="305644"/>
              <a:chOff x="4299766" y="5946187"/>
              <a:chExt cx="305647" cy="305644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4299766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81" name="椭圆 80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82" name="椭圆 81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80" name="Freeform 45"/>
              <p:cNvSpPr>
                <a:spLocks noEditPoints="1"/>
              </p:cNvSpPr>
              <p:nvPr/>
            </p:nvSpPr>
            <p:spPr bwMode="auto">
              <a:xfrm>
                <a:off x="4381353" y="6022165"/>
                <a:ext cx="142472" cy="146367"/>
              </a:xfrm>
              <a:custGeom>
                <a:avLst/>
                <a:gdLst>
                  <a:gd name="T0" fmla="*/ 40 w 46"/>
                  <a:gd name="T1" fmla="*/ 28 h 51"/>
                  <a:gd name="T2" fmla="*/ 35 w 46"/>
                  <a:gd name="T3" fmla="*/ 41 h 51"/>
                  <a:gd name="T4" fmla="*/ 34 w 46"/>
                  <a:gd name="T5" fmla="*/ 34 h 51"/>
                  <a:gd name="T6" fmla="*/ 29 w 46"/>
                  <a:gd name="T7" fmla="*/ 30 h 51"/>
                  <a:gd name="T8" fmla="*/ 29 w 46"/>
                  <a:gd name="T9" fmla="*/ 30 h 51"/>
                  <a:gd name="T10" fmla="*/ 27 w 46"/>
                  <a:gd name="T11" fmla="*/ 30 h 51"/>
                  <a:gd name="T12" fmla="*/ 25 w 46"/>
                  <a:gd name="T13" fmla="*/ 35 h 51"/>
                  <a:gd name="T14" fmla="*/ 24 w 46"/>
                  <a:gd name="T15" fmla="*/ 38 h 51"/>
                  <a:gd name="T16" fmla="*/ 24 w 46"/>
                  <a:gd name="T17" fmla="*/ 32 h 51"/>
                  <a:gd name="T18" fmla="*/ 24 w 46"/>
                  <a:gd name="T19" fmla="*/ 31 h 51"/>
                  <a:gd name="T20" fmla="*/ 23 w 46"/>
                  <a:gd name="T21" fmla="*/ 30 h 51"/>
                  <a:gd name="T22" fmla="*/ 22 w 46"/>
                  <a:gd name="T23" fmla="*/ 31 h 51"/>
                  <a:gd name="T24" fmla="*/ 22 w 46"/>
                  <a:gd name="T25" fmla="*/ 32 h 51"/>
                  <a:gd name="T26" fmla="*/ 21 w 46"/>
                  <a:gd name="T27" fmla="*/ 38 h 51"/>
                  <a:gd name="T28" fmla="*/ 20 w 46"/>
                  <a:gd name="T29" fmla="*/ 35 h 51"/>
                  <a:gd name="T30" fmla="*/ 19 w 46"/>
                  <a:gd name="T31" fmla="*/ 30 h 51"/>
                  <a:gd name="T32" fmla="*/ 15 w 46"/>
                  <a:gd name="T33" fmla="*/ 30 h 51"/>
                  <a:gd name="T34" fmla="*/ 15 w 46"/>
                  <a:gd name="T35" fmla="*/ 30 h 51"/>
                  <a:gd name="T36" fmla="*/ 11 w 46"/>
                  <a:gd name="T37" fmla="*/ 34 h 51"/>
                  <a:gd name="T38" fmla="*/ 10 w 46"/>
                  <a:gd name="T39" fmla="*/ 41 h 51"/>
                  <a:gd name="T40" fmla="*/ 5 w 46"/>
                  <a:gd name="T41" fmla="*/ 28 h 51"/>
                  <a:gd name="T42" fmla="*/ 23 w 46"/>
                  <a:gd name="T43" fmla="*/ 11 h 51"/>
                  <a:gd name="T44" fmla="*/ 23 w 46"/>
                  <a:gd name="T45" fmla="*/ 14 h 51"/>
                  <a:gd name="T46" fmla="*/ 25 w 46"/>
                  <a:gd name="T47" fmla="*/ 15 h 51"/>
                  <a:gd name="T48" fmla="*/ 28 w 46"/>
                  <a:gd name="T49" fmla="*/ 13 h 51"/>
                  <a:gd name="T50" fmla="*/ 32 w 46"/>
                  <a:gd name="T51" fmla="*/ 11 h 51"/>
                  <a:gd name="T52" fmla="*/ 34 w 46"/>
                  <a:gd name="T53" fmla="*/ 9 h 51"/>
                  <a:gd name="T54" fmla="*/ 34 w 46"/>
                  <a:gd name="T55" fmla="*/ 7 h 51"/>
                  <a:gd name="T56" fmla="*/ 32 w 46"/>
                  <a:gd name="T57" fmla="*/ 5 h 51"/>
                  <a:gd name="T58" fmla="*/ 28 w 46"/>
                  <a:gd name="T59" fmla="*/ 3 h 51"/>
                  <a:gd name="T60" fmla="*/ 25 w 46"/>
                  <a:gd name="T61" fmla="*/ 1 h 51"/>
                  <a:gd name="T62" fmla="*/ 23 w 46"/>
                  <a:gd name="T63" fmla="*/ 2 h 51"/>
                  <a:gd name="T64" fmla="*/ 23 w 46"/>
                  <a:gd name="T65" fmla="*/ 5 h 51"/>
                  <a:gd name="T66" fmla="*/ 0 w 46"/>
                  <a:gd name="T67" fmla="*/ 28 h 51"/>
                  <a:gd name="T68" fmla="*/ 23 w 46"/>
                  <a:gd name="T69" fmla="*/ 51 h 51"/>
                  <a:gd name="T70" fmla="*/ 46 w 46"/>
                  <a:gd name="T71" fmla="*/ 28 h 51"/>
                  <a:gd name="T72" fmla="*/ 40 w 46"/>
                  <a:gd name="T73" fmla="*/ 28 h 51"/>
                  <a:gd name="T74" fmla="*/ 23 w 46"/>
                  <a:gd name="T75" fmla="*/ 19 h 51"/>
                  <a:gd name="T76" fmla="*/ 28 w 46"/>
                  <a:gd name="T77" fmla="*/ 24 h 51"/>
                  <a:gd name="T78" fmla="*/ 23 w 46"/>
                  <a:gd name="T79" fmla="*/ 29 h 51"/>
                  <a:gd name="T80" fmla="*/ 17 w 46"/>
                  <a:gd name="T81" fmla="*/ 24 h 51"/>
                  <a:gd name="T82" fmla="*/ 23 w 46"/>
                  <a:gd name="T83" fmla="*/ 19 h 51"/>
                  <a:gd name="T84" fmla="*/ 30 w 46"/>
                  <a:gd name="T85" fmla="*/ 37 h 51"/>
                  <a:gd name="T86" fmla="*/ 30 w 46"/>
                  <a:gd name="T87" fmla="*/ 37 h 51"/>
                  <a:gd name="T88" fmla="*/ 30 w 46"/>
                  <a:gd name="T89" fmla="*/ 37 h 51"/>
                  <a:gd name="T90" fmla="*/ 30 w 46"/>
                  <a:gd name="T91" fmla="*/ 44 h 51"/>
                  <a:gd name="T92" fmla="*/ 30 w 46"/>
                  <a:gd name="T93" fmla="*/ 44 h 51"/>
                  <a:gd name="T94" fmla="*/ 29 w 46"/>
                  <a:gd name="T95" fmla="*/ 37 h 51"/>
                  <a:gd name="T96" fmla="*/ 30 w 46"/>
                  <a:gd name="T97" fmla="*/ 37 h 51"/>
                  <a:gd name="T98" fmla="*/ 15 w 46"/>
                  <a:gd name="T99" fmla="*/ 37 h 51"/>
                  <a:gd name="T100" fmla="*/ 15 w 46"/>
                  <a:gd name="T101" fmla="*/ 37 h 51"/>
                  <a:gd name="T102" fmla="*/ 15 w 46"/>
                  <a:gd name="T103" fmla="*/ 44 h 51"/>
                  <a:gd name="T104" fmla="*/ 14 w 46"/>
                  <a:gd name="T105" fmla="*/ 44 h 51"/>
                  <a:gd name="T106" fmla="*/ 14 w 46"/>
                  <a:gd name="T107" fmla="*/ 37 h 51"/>
                  <a:gd name="T108" fmla="*/ 15 w 46"/>
                  <a:gd name="T109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6" h="51">
                    <a:moveTo>
                      <a:pt x="40" y="28"/>
                    </a:moveTo>
                    <a:cubicBezTo>
                      <a:pt x="40" y="33"/>
                      <a:pt x="38" y="38"/>
                      <a:pt x="35" y="41"/>
                    </a:cubicBezTo>
                    <a:cubicBezTo>
                      <a:pt x="34" y="38"/>
                      <a:pt x="34" y="35"/>
                      <a:pt x="34" y="34"/>
                    </a:cubicBezTo>
                    <a:cubicBezTo>
                      <a:pt x="33" y="31"/>
                      <a:pt x="30" y="30"/>
                      <a:pt x="29" y="30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32"/>
                      <a:pt x="24" y="31"/>
                      <a:pt x="24" y="31"/>
                    </a:cubicBezTo>
                    <a:cubicBezTo>
                      <a:pt x="24" y="31"/>
                      <a:pt x="23" y="30"/>
                      <a:pt x="23" y="30"/>
                    </a:cubicBezTo>
                    <a:cubicBezTo>
                      <a:pt x="22" y="30"/>
                      <a:pt x="22" y="31"/>
                      <a:pt x="22" y="31"/>
                    </a:cubicBezTo>
                    <a:cubicBezTo>
                      <a:pt x="22" y="31"/>
                      <a:pt x="22" y="32"/>
                      <a:pt x="22" y="32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3" y="31"/>
                      <a:pt x="11" y="31"/>
                      <a:pt x="11" y="34"/>
                    </a:cubicBezTo>
                    <a:cubicBezTo>
                      <a:pt x="10" y="35"/>
                      <a:pt x="10" y="37"/>
                      <a:pt x="10" y="41"/>
                    </a:cubicBezTo>
                    <a:cubicBezTo>
                      <a:pt x="7" y="37"/>
                      <a:pt x="5" y="33"/>
                      <a:pt x="5" y="28"/>
                    </a:cubicBezTo>
                    <a:cubicBezTo>
                      <a:pt x="5" y="19"/>
                      <a:pt x="13" y="11"/>
                      <a:pt x="23" y="11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5"/>
                      <a:pt x="24" y="15"/>
                      <a:pt x="25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2"/>
                      <a:pt x="30" y="11"/>
                      <a:pt x="32" y="11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6" y="8"/>
                      <a:pt x="36" y="7"/>
                      <a:pt x="34" y="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0" y="4"/>
                      <a:pt x="29" y="3"/>
                      <a:pt x="28" y="3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0"/>
                      <a:pt x="23" y="1"/>
                      <a:pt x="23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10" y="5"/>
                      <a:pt x="0" y="16"/>
                      <a:pt x="0" y="28"/>
                    </a:cubicBezTo>
                    <a:cubicBezTo>
                      <a:pt x="0" y="41"/>
                      <a:pt x="10" y="51"/>
                      <a:pt x="23" y="51"/>
                    </a:cubicBezTo>
                    <a:cubicBezTo>
                      <a:pt x="35" y="51"/>
                      <a:pt x="46" y="41"/>
                      <a:pt x="46" y="28"/>
                    </a:cubicBezTo>
                    <a:cubicBezTo>
                      <a:pt x="40" y="28"/>
                      <a:pt x="40" y="28"/>
                      <a:pt x="40" y="28"/>
                    </a:cubicBezTo>
                    <a:close/>
                    <a:moveTo>
                      <a:pt x="23" y="19"/>
                    </a:moveTo>
                    <a:cubicBezTo>
                      <a:pt x="26" y="19"/>
                      <a:pt x="28" y="21"/>
                      <a:pt x="28" y="24"/>
                    </a:cubicBezTo>
                    <a:cubicBezTo>
                      <a:pt x="28" y="27"/>
                      <a:pt x="26" y="29"/>
                      <a:pt x="23" y="29"/>
                    </a:cubicBezTo>
                    <a:cubicBezTo>
                      <a:pt x="20" y="29"/>
                      <a:pt x="17" y="27"/>
                      <a:pt x="17" y="24"/>
                    </a:cubicBezTo>
                    <a:cubicBezTo>
                      <a:pt x="17" y="21"/>
                      <a:pt x="20" y="19"/>
                      <a:pt x="23" y="19"/>
                    </a:cubicBezTo>
                    <a:close/>
                    <a:moveTo>
                      <a:pt x="30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7"/>
                      <a:pt x="30" y="37"/>
                      <a:pt x="30" y="37"/>
                    </a:cubicBezTo>
                    <a:close/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5" y="44"/>
                      <a:pt x="14" y="44"/>
                      <a:pt x="14" y="44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5" y="3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6841578" y="1417091"/>
              <a:ext cx="305647" cy="305644"/>
              <a:chOff x="4740390" y="5946187"/>
              <a:chExt cx="305647" cy="30564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4740390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75" name="椭圆 74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77" name="椭圆 76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74" name="Freeform 39"/>
              <p:cNvSpPr>
                <a:spLocks noEditPoints="1"/>
              </p:cNvSpPr>
              <p:nvPr/>
            </p:nvSpPr>
            <p:spPr bwMode="auto">
              <a:xfrm>
                <a:off x="4814511" y="6022165"/>
                <a:ext cx="157403" cy="145529"/>
              </a:xfrm>
              <a:custGeom>
                <a:avLst/>
                <a:gdLst>
                  <a:gd name="T0" fmla="*/ 43 w 57"/>
                  <a:gd name="T1" fmla="*/ 9 h 58"/>
                  <a:gd name="T2" fmla="*/ 4 w 57"/>
                  <a:gd name="T3" fmla="*/ 22 h 58"/>
                  <a:gd name="T4" fmla="*/ 5 w 57"/>
                  <a:gd name="T5" fmla="*/ 25 h 58"/>
                  <a:gd name="T6" fmla="*/ 6 w 57"/>
                  <a:gd name="T7" fmla="*/ 30 h 58"/>
                  <a:gd name="T8" fmla="*/ 7 w 57"/>
                  <a:gd name="T9" fmla="*/ 35 h 58"/>
                  <a:gd name="T10" fmla="*/ 10 w 57"/>
                  <a:gd name="T11" fmla="*/ 39 h 58"/>
                  <a:gd name="T12" fmla="*/ 12 w 57"/>
                  <a:gd name="T13" fmla="*/ 41 h 58"/>
                  <a:gd name="T14" fmla="*/ 13 w 57"/>
                  <a:gd name="T15" fmla="*/ 49 h 58"/>
                  <a:gd name="T16" fmla="*/ 16 w 57"/>
                  <a:gd name="T17" fmla="*/ 52 h 58"/>
                  <a:gd name="T18" fmla="*/ 17 w 57"/>
                  <a:gd name="T19" fmla="*/ 51 h 58"/>
                  <a:gd name="T20" fmla="*/ 18 w 57"/>
                  <a:gd name="T21" fmla="*/ 47 h 58"/>
                  <a:gd name="T22" fmla="*/ 20 w 57"/>
                  <a:gd name="T23" fmla="*/ 41 h 58"/>
                  <a:gd name="T24" fmla="*/ 24 w 57"/>
                  <a:gd name="T25" fmla="*/ 36 h 58"/>
                  <a:gd name="T26" fmla="*/ 26 w 57"/>
                  <a:gd name="T27" fmla="*/ 33 h 58"/>
                  <a:gd name="T28" fmla="*/ 22 w 57"/>
                  <a:gd name="T29" fmla="*/ 30 h 58"/>
                  <a:gd name="T30" fmla="*/ 19 w 57"/>
                  <a:gd name="T31" fmla="*/ 29 h 58"/>
                  <a:gd name="T32" fmla="*/ 16 w 57"/>
                  <a:gd name="T33" fmla="*/ 26 h 58"/>
                  <a:gd name="T34" fmla="*/ 12 w 57"/>
                  <a:gd name="T35" fmla="*/ 24 h 58"/>
                  <a:gd name="T36" fmla="*/ 8 w 57"/>
                  <a:gd name="T37" fmla="*/ 24 h 58"/>
                  <a:gd name="T38" fmla="*/ 6 w 57"/>
                  <a:gd name="T39" fmla="*/ 22 h 58"/>
                  <a:gd name="T40" fmla="*/ 6 w 57"/>
                  <a:gd name="T41" fmla="*/ 18 h 58"/>
                  <a:gd name="T42" fmla="*/ 4 w 57"/>
                  <a:gd name="T43" fmla="*/ 19 h 58"/>
                  <a:gd name="T44" fmla="*/ 6 w 57"/>
                  <a:gd name="T45" fmla="*/ 15 h 58"/>
                  <a:gd name="T46" fmla="*/ 9 w 57"/>
                  <a:gd name="T47" fmla="*/ 15 h 58"/>
                  <a:gd name="T48" fmla="*/ 11 w 57"/>
                  <a:gd name="T49" fmla="*/ 13 h 58"/>
                  <a:gd name="T50" fmla="*/ 15 w 57"/>
                  <a:gd name="T51" fmla="*/ 9 h 58"/>
                  <a:gd name="T52" fmla="*/ 16 w 57"/>
                  <a:gd name="T53" fmla="*/ 8 h 58"/>
                  <a:gd name="T54" fmla="*/ 21 w 57"/>
                  <a:gd name="T55" fmla="*/ 6 h 58"/>
                  <a:gd name="T56" fmla="*/ 17 w 57"/>
                  <a:gd name="T57" fmla="*/ 4 h 58"/>
                  <a:gd name="T58" fmla="*/ 16 w 57"/>
                  <a:gd name="T59" fmla="*/ 4 h 58"/>
                  <a:gd name="T60" fmla="*/ 24 w 57"/>
                  <a:gd name="T61" fmla="*/ 1 h 58"/>
                  <a:gd name="T62" fmla="*/ 27 w 57"/>
                  <a:gd name="T63" fmla="*/ 3 h 58"/>
                  <a:gd name="T64" fmla="*/ 41 w 57"/>
                  <a:gd name="T65" fmla="*/ 3 h 58"/>
                  <a:gd name="T66" fmla="*/ 39 w 57"/>
                  <a:gd name="T67" fmla="*/ 6 h 58"/>
                  <a:gd name="T68" fmla="*/ 42 w 57"/>
                  <a:gd name="T69" fmla="*/ 10 h 58"/>
                  <a:gd name="T70" fmla="*/ 44 w 57"/>
                  <a:gd name="T71" fmla="*/ 10 h 58"/>
                  <a:gd name="T72" fmla="*/ 46 w 57"/>
                  <a:gd name="T73" fmla="*/ 9 h 58"/>
                  <a:gd name="T74" fmla="*/ 48 w 57"/>
                  <a:gd name="T75" fmla="*/ 12 h 58"/>
                  <a:gd name="T76" fmla="*/ 50 w 57"/>
                  <a:gd name="T77" fmla="*/ 13 h 58"/>
                  <a:gd name="T78" fmla="*/ 47 w 57"/>
                  <a:gd name="T79" fmla="*/ 14 h 58"/>
                  <a:gd name="T80" fmla="*/ 44 w 57"/>
                  <a:gd name="T81" fmla="*/ 12 h 58"/>
                  <a:gd name="T82" fmla="*/ 40 w 57"/>
                  <a:gd name="T83" fmla="*/ 12 h 58"/>
                  <a:gd name="T84" fmla="*/ 36 w 57"/>
                  <a:gd name="T85" fmla="*/ 15 h 58"/>
                  <a:gd name="T86" fmla="*/ 34 w 57"/>
                  <a:gd name="T87" fmla="*/ 20 h 58"/>
                  <a:gd name="T88" fmla="*/ 36 w 57"/>
                  <a:gd name="T89" fmla="*/ 25 h 58"/>
                  <a:gd name="T90" fmla="*/ 40 w 57"/>
                  <a:gd name="T91" fmla="*/ 27 h 58"/>
                  <a:gd name="T92" fmla="*/ 45 w 57"/>
                  <a:gd name="T93" fmla="*/ 27 h 58"/>
                  <a:gd name="T94" fmla="*/ 47 w 57"/>
                  <a:gd name="T95" fmla="*/ 30 h 58"/>
                  <a:gd name="T96" fmla="*/ 47 w 57"/>
                  <a:gd name="T97" fmla="*/ 35 h 58"/>
                  <a:gd name="T98" fmla="*/ 47 w 57"/>
                  <a:gd name="T99" fmla="*/ 40 h 58"/>
                  <a:gd name="T100" fmla="*/ 50 w 57"/>
                  <a:gd name="T101" fmla="*/ 45 h 58"/>
                  <a:gd name="T102" fmla="*/ 53 w 57"/>
                  <a:gd name="T103" fmla="*/ 41 h 58"/>
                  <a:gd name="T104" fmla="*/ 56 w 57"/>
                  <a:gd name="T105" fmla="*/ 34 h 58"/>
                  <a:gd name="T106" fmla="*/ 56 w 57"/>
                  <a:gd name="T107" fmla="*/ 26 h 58"/>
                  <a:gd name="T108" fmla="*/ 54 w 57"/>
                  <a:gd name="T109" fmla="*/ 19 h 58"/>
                  <a:gd name="T110" fmla="*/ 52 w 57"/>
                  <a:gd name="T111" fmla="*/ 16 h 58"/>
                  <a:gd name="T112" fmla="*/ 55 w 57"/>
                  <a:gd name="T113" fmla="*/ 20 h 58"/>
                  <a:gd name="T114" fmla="*/ 39 w 57"/>
                  <a:gd name="T115" fmla="*/ 5 h 58"/>
                  <a:gd name="T116" fmla="*/ 37 w 57"/>
                  <a:gd name="T117" fmla="*/ 3 h 58"/>
                  <a:gd name="T118" fmla="*/ 38 w 57"/>
                  <a:gd name="T119" fmla="*/ 5 h 58"/>
                  <a:gd name="T120" fmla="*/ 36 w 57"/>
                  <a:gd name="T121" fmla="*/ 2 h 58"/>
                  <a:gd name="T122" fmla="*/ 54 w 57"/>
                  <a:gd name="T123" fmla="*/ 4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" h="58">
                    <a:moveTo>
                      <a:pt x="3" y="17"/>
                    </a:move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2" y="17"/>
                      <a:pt x="2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lose/>
                    <a:moveTo>
                      <a:pt x="2" y="17"/>
                    </a:move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lose/>
                    <a:moveTo>
                      <a:pt x="43" y="9"/>
                    </a:move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9"/>
                      <a:pt x="42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lose/>
                    <a:moveTo>
                      <a:pt x="55" y="19"/>
                    </a:moveTo>
                    <a:cubicBezTo>
                      <a:pt x="56" y="22"/>
                      <a:pt x="57" y="25"/>
                      <a:pt x="57" y="29"/>
                    </a:cubicBezTo>
                    <a:cubicBezTo>
                      <a:pt x="57" y="45"/>
                      <a:pt x="44" y="58"/>
                      <a:pt x="28" y="58"/>
                    </a:cubicBezTo>
                    <a:cubicBezTo>
                      <a:pt x="13" y="58"/>
                      <a:pt x="0" y="45"/>
                      <a:pt x="0" y="29"/>
                    </a:cubicBezTo>
                    <a:cubicBezTo>
                      <a:pt x="0" y="25"/>
                      <a:pt x="1" y="21"/>
                      <a:pt x="2" y="18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3"/>
                      <a:pt x="6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7" y="33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9" y="37"/>
                      <a:pt x="9" y="38"/>
                      <a:pt x="9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8"/>
                      <a:pt x="12" y="48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8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4" y="49"/>
                    </a:cubicBezTo>
                    <a:cubicBezTo>
                      <a:pt x="14" y="49"/>
                      <a:pt x="14" y="49"/>
                      <a:pt x="14" y="49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0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49"/>
                    </a:cubicBezTo>
                    <a:cubicBezTo>
                      <a:pt x="17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8" y="48"/>
                    </a:cubicBezTo>
                    <a:cubicBezTo>
                      <a:pt x="18" y="48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8"/>
                      <a:pt x="24" y="38"/>
                      <a:pt x="24" y="37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5" y="36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5" y="32"/>
                    </a:cubicBezTo>
                    <a:cubicBezTo>
                      <a:pt x="25" y="32"/>
                      <a:pt x="25" y="32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3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8" y="30"/>
                      <a:pt x="18" y="30"/>
                    </a:cubicBezTo>
                    <a:cubicBezTo>
                      <a:pt x="18" y="30"/>
                      <a:pt x="18" y="30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3" y="25"/>
                    </a:cubicBezTo>
                    <a:cubicBezTo>
                      <a:pt x="14" y="25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1" y="24"/>
                      <a:pt x="11" y="24"/>
                    </a:cubicBezTo>
                    <a:cubicBezTo>
                      <a:pt x="11" y="24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7" y="25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20"/>
                      <a:pt x="6" y="20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2" y="13"/>
                      <a:pt x="12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6"/>
                      <a:pt x="21" y="5"/>
                      <a:pt x="21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20" y="2"/>
                      <a:pt x="22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30" y="1"/>
                      <a:pt x="30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3" y="1"/>
                      <a:pt x="37" y="1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3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9" y="8"/>
                      <a:pt x="39" y="8"/>
                      <a:pt x="39" y="9"/>
                    </a:cubicBezTo>
                    <a:cubicBezTo>
                      <a:pt x="39" y="9"/>
                      <a:pt x="39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2" y="9"/>
                      <a:pt x="42" y="9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0"/>
                      <a:pt x="47" y="10"/>
                      <a:pt x="47" y="10"/>
                    </a:cubicBezTo>
                    <a:cubicBezTo>
                      <a:pt x="47" y="10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7" y="8"/>
                    </a:cubicBezTo>
                    <a:cubicBezTo>
                      <a:pt x="47" y="8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8" y="9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9"/>
                      <a:pt x="48" y="9"/>
                      <a:pt x="48" y="1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8" y="13"/>
                      <a:pt x="38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5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5" y="22"/>
                    </a:cubicBezTo>
                    <a:cubicBezTo>
                      <a:pt x="35" y="22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6" y="23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5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7" y="28"/>
                      <a:pt x="47" y="28"/>
                    </a:cubicBezTo>
                    <a:cubicBezTo>
                      <a:pt x="47" y="28"/>
                      <a:pt x="46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7" y="30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7" y="30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2"/>
                      <a:pt x="47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1"/>
                      <a:pt x="47" y="41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46" y="41"/>
                      <a:pt x="46" y="41"/>
                      <a:pt x="46" y="41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7" y="43"/>
                      <a:pt x="47" y="43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5"/>
                      <a:pt x="47" y="45"/>
                    </a:cubicBezTo>
                    <a:cubicBezTo>
                      <a:pt x="47" y="45"/>
                      <a:pt x="47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6"/>
                    </a:cubicBezTo>
                    <a:cubicBezTo>
                      <a:pt x="46" y="46"/>
                      <a:pt x="46" y="46"/>
                      <a:pt x="46" y="46"/>
                    </a:cubicBezTo>
                    <a:cubicBezTo>
                      <a:pt x="46" y="46"/>
                      <a:pt x="46" y="46"/>
                      <a:pt x="46" y="46"/>
                    </a:cubicBezTo>
                    <a:cubicBezTo>
                      <a:pt x="46" y="46"/>
                      <a:pt x="47" y="46"/>
                      <a:pt x="47" y="46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7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50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3" y="41"/>
                      <a:pt x="53" y="41"/>
                    </a:cubicBezTo>
                    <a:cubicBezTo>
                      <a:pt x="53" y="41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4" y="39"/>
                      <a:pt x="54" y="39"/>
                    </a:cubicBezTo>
                    <a:cubicBezTo>
                      <a:pt x="54" y="39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7"/>
                      <a:pt x="54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6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25"/>
                      <a:pt x="57" y="24"/>
                      <a:pt x="56" y="24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3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1" y="16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2" y="15"/>
                      <a:pt x="52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2"/>
                    </a:cubicBezTo>
                    <a:cubicBezTo>
                      <a:pt x="55" y="22"/>
                      <a:pt x="55" y="22"/>
                      <a:pt x="56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5" y="19"/>
                      <a:pt x="55" y="19"/>
                      <a:pt x="55" y="19"/>
                    </a:cubicBezTo>
                    <a:close/>
                    <a:moveTo>
                      <a:pt x="39" y="3"/>
                    </a:moveTo>
                    <a:cubicBezTo>
                      <a:pt x="39" y="3"/>
                      <a:pt x="39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9" y="3"/>
                      <a:pt x="39" y="3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lose/>
                    <a:moveTo>
                      <a:pt x="37" y="3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8" y="5"/>
                      <a:pt x="38" y="5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8" y="5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2"/>
                      <a:pt x="38" y="2"/>
                    </a:cubicBezTo>
                    <a:cubicBezTo>
                      <a:pt x="38" y="2"/>
                      <a:pt x="38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lose/>
                    <a:moveTo>
                      <a:pt x="55" y="38"/>
                    </a:moveTo>
                    <a:cubicBezTo>
                      <a:pt x="56" y="38"/>
                      <a:pt x="56" y="38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40"/>
                      <a:pt x="54" y="40"/>
                      <a:pt x="54" y="40"/>
                    </a:cubicBezTo>
                    <a:cubicBezTo>
                      <a:pt x="54" y="40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5" y="41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pic>
        <p:nvPicPr>
          <p:cNvPr id="53" name="图片 5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2" b="92991" l="6250" r="980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7" t="1086" r="3568"/>
          <a:stretch>
            <a:fillRect/>
          </a:stretch>
        </p:blipFill>
        <p:spPr>
          <a:xfrm>
            <a:off x="1475656" y="1224486"/>
            <a:ext cx="1329570" cy="1016068"/>
          </a:xfrm>
          <a:custGeom>
            <a:avLst/>
            <a:gdLst>
              <a:gd name="connsiteX0" fmla="*/ 337224 w 2624098"/>
              <a:gd name="connsiteY0" fmla="*/ 0 h 2005357"/>
              <a:gd name="connsiteX1" fmla="*/ 2286874 w 2624098"/>
              <a:gd name="connsiteY1" fmla="*/ 0 h 2005357"/>
              <a:gd name="connsiteX2" fmla="*/ 2624098 w 2624098"/>
              <a:gd name="connsiteY2" fmla="*/ 337224 h 2005357"/>
              <a:gd name="connsiteX3" fmla="*/ 2624098 w 2624098"/>
              <a:gd name="connsiteY3" fmla="*/ 1686081 h 2005357"/>
              <a:gd name="connsiteX4" fmla="*/ 2418137 w 2624098"/>
              <a:gd name="connsiteY4" fmla="*/ 1996804 h 2005357"/>
              <a:gd name="connsiteX5" fmla="*/ 2390585 w 2624098"/>
              <a:gd name="connsiteY5" fmla="*/ 2005357 h 2005357"/>
              <a:gd name="connsiteX6" fmla="*/ 233514 w 2624098"/>
              <a:gd name="connsiteY6" fmla="*/ 2005357 h 2005357"/>
              <a:gd name="connsiteX7" fmla="*/ 205961 w 2624098"/>
              <a:gd name="connsiteY7" fmla="*/ 1996804 h 2005357"/>
              <a:gd name="connsiteX8" fmla="*/ 0 w 2624098"/>
              <a:gd name="connsiteY8" fmla="*/ 1686081 h 2005357"/>
              <a:gd name="connsiteX9" fmla="*/ 0 w 2624098"/>
              <a:gd name="connsiteY9" fmla="*/ 337224 h 2005357"/>
              <a:gd name="connsiteX10" fmla="*/ 337224 w 2624098"/>
              <a:gd name="connsiteY10" fmla="*/ 0 h 200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4098" h="2005357">
                <a:moveTo>
                  <a:pt x="337224" y="0"/>
                </a:moveTo>
                <a:lnTo>
                  <a:pt x="2286874" y="0"/>
                </a:lnTo>
                <a:cubicBezTo>
                  <a:pt x="2473118" y="0"/>
                  <a:pt x="2624098" y="150980"/>
                  <a:pt x="2624098" y="337224"/>
                </a:cubicBezTo>
                <a:lnTo>
                  <a:pt x="2624098" y="1686081"/>
                </a:lnTo>
                <a:cubicBezTo>
                  <a:pt x="2624098" y="1825764"/>
                  <a:pt x="2539172" y="1945611"/>
                  <a:pt x="2418137" y="1996804"/>
                </a:cubicBezTo>
                <a:lnTo>
                  <a:pt x="2390585" y="2005357"/>
                </a:lnTo>
                <a:lnTo>
                  <a:pt x="233514" y="2005357"/>
                </a:lnTo>
                <a:lnTo>
                  <a:pt x="205961" y="1996804"/>
                </a:lnTo>
                <a:cubicBezTo>
                  <a:pt x="84927" y="1945611"/>
                  <a:pt x="0" y="1825764"/>
                  <a:pt x="0" y="1686081"/>
                </a:cubicBezTo>
                <a:lnTo>
                  <a:pt x="0" y="337224"/>
                </a:lnTo>
                <a:cubicBezTo>
                  <a:pt x="0" y="150980"/>
                  <a:pt x="150980" y="0"/>
                  <a:pt x="3372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291653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3.7037E-6 L 0.11081 -3.7037E-6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3.7037E-6 L -2.29167E-6 -3.7037E-6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3.7037E-6 L -0.10885 -3.7037E-6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-3.7037E-6 L 8.33333E-7 -3.7037E-6 " pathEditMode="relative" rAng="0" ptsTypes="AA">
                                      <p:cBhvr>
                                        <p:cTn id="25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3.7037E-6 L -0.10885 -3.7037E-6 " pathEditMode="relative" rAng="0" ptsTypes="AA">
                                      <p:cBhvr>
                                        <p:cTn id="30" dur="75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-3.7037E-6 L 8.33333E-7 -3.7037E-6 " pathEditMode="relative" rAng="0" ptsTypes="AA">
                                      <p:cBhvr>
                                        <p:cTn id="32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3981 L 3.125E-6 0.14815 " pathEditMode="relative" rAng="0" ptsTypes="AA">
                                      <p:cBhvr>
                                        <p:cTn id="37" dur="75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125E-6 -0.03981 L 3.125E-6 -3.7037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3.7037E-6 L 0.11081 -3.7037E-6 " pathEditMode="relative" rAng="0" ptsTypes="AA">
                                      <p:cBhvr>
                                        <p:cTn id="44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3.7037E-6 L -2.29167E-6 -3.7037E-6 " pathEditMode="relative" rAng="0" ptsTypes="AA">
                                      <p:cBhvr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51" dur="750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53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7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2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7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725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8" grpId="1" animBg="1"/>
      <p:bldP spid="108" grpId="2" animBg="1"/>
      <p:bldP spid="111" grpId="0" animBg="1"/>
      <p:bldP spid="87" grpId="0"/>
      <p:bldP spid="87" grpId="1"/>
      <p:bldP spid="87" grpId="2"/>
      <p:bldP spid="89" grpId="0" animBg="1"/>
      <p:bldP spid="90" grpId="0" animBg="1"/>
      <p:bldP spid="90" grpId="1" animBg="1"/>
      <p:bldP spid="90" grpId="2" animBg="1"/>
      <p:bldP spid="13" grpId="0" animBg="1"/>
      <p:bldP spid="20" grpId="0" animBg="1"/>
      <p:bldP spid="20" grpId="1" animBg="1"/>
      <p:bldP spid="20" grpId="2" animBg="1"/>
      <p:bldP spid="85" grpId="0" animBg="1"/>
      <p:bldP spid="85" grpId="1" animBg="1"/>
      <p:bldP spid="85" grpId="2" animBg="1"/>
      <p:bldP spid="21" grpId="0" animBg="1"/>
      <p:bldP spid="21" grpId="1" animBg="1"/>
      <p:bldP spid="21" grpId="2" animBg="1"/>
      <p:bldP spid="61" grpId="0" animBg="1"/>
      <p:bldP spid="61" grpId="1" animBg="1"/>
      <p:bldP spid="61" grpId="2" animBg="1"/>
      <p:bldP spid="84" grpId="0" animBg="1"/>
      <p:bldP spid="84" grpId="1" animBg="1"/>
      <p:bldP spid="84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692990" y="987879"/>
            <a:ext cx="3996378" cy="3398501"/>
            <a:chOff x="-4798513" y="274911"/>
            <a:chExt cx="7552299" cy="6418848"/>
          </a:xfrm>
          <a:solidFill>
            <a:schemeClr val="tx2"/>
          </a:solidFill>
        </p:grpSpPr>
        <p:sp>
          <p:nvSpPr>
            <p:cNvPr id="3" name="椭圆 2"/>
            <p:cNvSpPr/>
            <p:nvPr/>
          </p:nvSpPr>
          <p:spPr>
            <a:xfrm>
              <a:off x="-4798513" y="274911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-1741835" y="1972493"/>
              <a:ext cx="4495621" cy="30236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21898" tIns="60948" rIns="121898" bIns="60948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  <a:endParaRPr lang="en-US" altLang="zh-CN" sz="4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</p:grpSp>
      <p:sp>
        <p:nvSpPr>
          <p:cNvPr id="5" name="圆角矩形 4"/>
          <p:cNvSpPr/>
          <p:nvPr/>
        </p:nvSpPr>
        <p:spPr>
          <a:xfrm>
            <a:off x="3645581" y="2211710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26786" y="2211711"/>
            <a:ext cx="3316169" cy="453876"/>
            <a:chOff x="6339097" y="1573726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7" name="圆角矩形 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6723350" y="1614014"/>
              <a:ext cx="2653073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存在问题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649843" y="965745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409883" y="965746"/>
            <a:ext cx="3316169" cy="453876"/>
            <a:chOff x="6315199" y="2410178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1" name="圆角矩形 10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47247" y="2450467"/>
              <a:ext cx="3165899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目前的开发进展及结果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3645581" y="3558033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26786" y="3558034"/>
            <a:ext cx="3316169" cy="453876"/>
            <a:chOff x="6339097" y="3296031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5" name="圆角矩形 1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6723349" y="3336319"/>
              <a:ext cx="2736304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计划安排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下箭头 24"/>
          <p:cNvSpPr/>
          <p:nvPr/>
        </p:nvSpPr>
        <p:spPr>
          <a:xfrm rot="16200000">
            <a:off x="2744407" y="2155008"/>
            <a:ext cx="511163" cy="60207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20" tIns="40511" rIns="81020" bIns="40511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76481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5E-6 -4.07407E-6 " pathEditMode="relative" rAng="0" ptsTypes="AA">
                                      <p:cBhvr>
                                        <p:cTn id="13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5 L 1.66667E-6 -1.23457E-7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9" grpId="0" animBg="1"/>
      <p:bldP spid="9" grpId="1" animBg="1"/>
      <p:bldP spid="13" grpId="0" animBg="1"/>
      <p:bldP spid="13" grpId="1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五角星 18"/>
          <p:cNvSpPr/>
          <p:nvPr/>
        </p:nvSpPr>
        <p:spPr>
          <a:xfrm>
            <a:off x="3037258" y="886764"/>
            <a:ext cx="2763694" cy="2763694"/>
          </a:xfrm>
          <a:prstGeom prst="star5">
            <a:avLst>
              <a:gd name="adj" fmla="val 31063"/>
              <a:gd name="hf" fmla="val 105146"/>
              <a:gd name="vf" fmla="val 110557"/>
            </a:avLst>
          </a:prstGeom>
          <a:gradFill flip="none" rotWithShape="1">
            <a:gsLst>
              <a:gs pos="0">
                <a:srgbClr val="00B0F0"/>
              </a:gs>
              <a:gs pos="16700">
                <a:srgbClr val="0070C0"/>
              </a:gs>
              <a:gs pos="100000">
                <a:srgbClr val="00B0F0"/>
              </a:gs>
            </a:gsLst>
            <a:lin ang="16200000" scaled="0"/>
            <a:tileRect/>
          </a:gradFill>
          <a:ln w="19050">
            <a:gradFill flip="none" rotWithShape="1">
              <a:gsLst>
                <a:gs pos="0">
                  <a:schemeClr val="bg1">
                    <a:lumMod val="71000"/>
                  </a:schemeClr>
                </a:gs>
                <a:gs pos="50000">
                  <a:schemeClr val="bg1">
                    <a:lumMod val="87000"/>
                    <a:lumOff val="13000"/>
                  </a:schemeClr>
                </a:gs>
                <a:gs pos="100000">
                  <a:schemeClr val="accent3">
                    <a:lumMod val="75000"/>
                    <a:lumOff val="2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  <a:scene3d>
            <a:camera prst="isometricTopUp"/>
            <a:lightRig rig="soft" dir="t">
              <a:rot lat="0" lon="0" rev="7800000"/>
            </a:lightRig>
          </a:scene3d>
          <a:sp3d extrusionH="6286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44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 flipH="1" flipV="1">
            <a:off x="2334829" y="2708902"/>
            <a:ext cx="850779" cy="364620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ln>
            <a:solidFill>
              <a:srgbClr val="C00000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20"/>
          </a:p>
        </p:txBody>
      </p:sp>
      <p:sp>
        <p:nvSpPr>
          <p:cNvPr id="23" name="TextBox 19"/>
          <p:cNvSpPr txBox="1">
            <a:spLocks noChangeArrowheads="1"/>
          </p:cNvSpPr>
          <p:nvPr/>
        </p:nvSpPr>
        <p:spPr bwMode="auto">
          <a:xfrm>
            <a:off x="927604" y="2708902"/>
            <a:ext cx="1513355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智能盒子：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需要等所有模块外围配置电路确定了才能完成整体的电路搭建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2"/>
          <p:cNvSpPr txBox="1">
            <a:spLocks noChangeArrowheads="1"/>
          </p:cNvSpPr>
          <p:nvPr/>
        </p:nvSpPr>
        <p:spPr bwMode="auto">
          <a:xfrm>
            <a:off x="6085773" y="1012605"/>
            <a:ext cx="2518675" cy="674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云端：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还未配置完成，数据文件的上传问题尚未解决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75300" y="1230002"/>
            <a:ext cx="850779" cy="364620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ln>
            <a:solidFill>
              <a:srgbClr val="C00000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20"/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5734471" y="3418983"/>
            <a:ext cx="3221277" cy="674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数据库：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en-US" altLang="zh-CN" sz="1260" dirty="0">
                <a:latin typeface="微软雅黑" pitchFamily="34" charset="-122"/>
                <a:ea typeface="微软雅黑" pitchFamily="34" charset="-122"/>
              </a:rPr>
              <a:t>JSP</a:t>
            </a:r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和数据库的连接刚刚搭建好，还未进行数据库数据的存储、修改、提取的实验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任意多边形 28"/>
          <p:cNvSpPr/>
          <p:nvPr/>
        </p:nvSpPr>
        <p:spPr>
          <a:xfrm flipV="1">
            <a:off x="4788357" y="3291830"/>
            <a:ext cx="852018" cy="364620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ln>
            <a:solidFill>
              <a:srgbClr val="C00000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20"/>
          </a:p>
        </p:txBody>
      </p:sp>
      <p:sp>
        <p:nvSpPr>
          <p:cNvPr id="31" name="TextBox 30"/>
          <p:cNvSpPr txBox="1">
            <a:spLocks noChangeArrowheads="1"/>
          </p:cNvSpPr>
          <p:nvPr/>
        </p:nvSpPr>
        <p:spPr bwMode="auto">
          <a:xfrm>
            <a:off x="3760366" y="2081414"/>
            <a:ext cx="1596712" cy="42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defRPr sz="240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zh-CN" altLang="en-US" sz="2160" dirty="0"/>
              <a:t>存在的问题</a:t>
            </a:r>
          </a:p>
        </p:txBody>
      </p:sp>
      <p:sp>
        <p:nvSpPr>
          <p:cNvPr id="13" name="任意多边形 20">
            <a:extLst>
              <a:ext uri="{FF2B5EF4-FFF2-40B4-BE49-F238E27FC236}">
                <a16:creationId xmlns:a16="http://schemas.microsoft.com/office/drawing/2014/main" id="{07109AAD-C1A5-4E10-BABF-7C2C46154A24}"/>
              </a:ext>
            </a:extLst>
          </p:cNvPr>
          <p:cNvSpPr/>
          <p:nvPr/>
        </p:nvSpPr>
        <p:spPr>
          <a:xfrm flipH="1">
            <a:off x="2569188" y="1314877"/>
            <a:ext cx="850779" cy="364620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ln>
            <a:solidFill>
              <a:srgbClr val="C00000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20"/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C3C43183-5B66-4FE8-8861-CF286FC14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780" y="493599"/>
            <a:ext cx="1741604" cy="183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1260" dirty="0">
                <a:latin typeface="微软雅黑" pitchFamily="34" charset="-122"/>
                <a:ea typeface="微软雅黑" pitchFamily="34" charset="-122"/>
              </a:rPr>
              <a:t>GPS</a:t>
            </a:r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得到的经纬度信息不是实际的经纬度信息，存在一定偏移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en-US" altLang="zh-CN" sz="1260" dirty="0"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模块：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云端还未配置完成，还没进行将数据传至云端的试验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任意多边形 25">
            <a:extLst>
              <a:ext uri="{FF2B5EF4-FFF2-40B4-BE49-F238E27FC236}">
                <a16:creationId xmlns:a16="http://schemas.microsoft.com/office/drawing/2014/main" id="{05C25D7A-A882-473B-86E9-3972F825EED6}"/>
              </a:ext>
            </a:extLst>
          </p:cNvPr>
          <p:cNvSpPr/>
          <p:nvPr/>
        </p:nvSpPr>
        <p:spPr>
          <a:xfrm>
            <a:off x="6026080" y="2571750"/>
            <a:ext cx="477302" cy="97452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ln>
            <a:solidFill>
              <a:srgbClr val="C00000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20"/>
          </a:p>
        </p:txBody>
      </p:sp>
      <p:sp>
        <p:nvSpPr>
          <p:cNvPr id="15" name="TextBox 22">
            <a:extLst>
              <a:ext uri="{FF2B5EF4-FFF2-40B4-BE49-F238E27FC236}">
                <a16:creationId xmlns:a16="http://schemas.microsoft.com/office/drawing/2014/main" id="{8E37A53E-A36F-457F-BCAA-377C02B9D2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3514" y="2353752"/>
            <a:ext cx="2763694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解码：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/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云端尚未配置完全，解码暂时只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在当地服务器上进行实验，扫二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维码后实现服务器跳转和数据的</a:t>
            </a:r>
            <a:endParaRPr lang="en-US" altLang="zh-CN" sz="1260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60" dirty="0">
                <a:latin typeface="微软雅黑" pitchFamily="34" charset="-122"/>
                <a:ea typeface="微软雅黑" pitchFamily="34" charset="-122"/>
              </a:rPr>
              <a:t>传递还未尝试</a:t>
            </a:r>
          </a:p>
        </p:txBody>
      </p:sp>
    </p:spTree>
    <p:extLst>
      <p:ext uri="{BB962C8B-B14F-4D97-AF65-F5344CB8AC3E}">
        <p14:creationId xmlns:p14="http://schemas.microsoft.com/office/powerpoint/2010/main" val="26638130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5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5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/>
      <p:bldP spid="24" grpId="0"/>
      <p:bldP spid="26" grpId="0" animBg="1"/>
      <p:bldP spid="28" grpId="0"/>
      <p:bldP spid="29" grpId="0" animBg="1"/>
      <p:bldP spid="31" grpId="0" autoUpdateAnimBg="0"/>
      <p:bldP spid="13" grpId="0" animBg="1"/>
      <p:bldP spid="14" grpId="0"/>
      <p:bldP spid="12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692990" y="987879"/>
            <a:ext cx="3996378" cy="3398501"/>
            <a:chOff x="-4798513" y="274911"/>
            <a:chExt cx="7552299" cy="6418848"/>
          </a:xfrm>
          <a:solidFill>
            <a:schemeClr val="tx2"/>
          </a:solidFill>
        </p:grpSpPr>
        <p:sp>
          <p:nvSpPr>
            <p:cNvPr id="3" name="椭圆 2"/>
            <p:cNvSpPr/>
            <p:nvPr/>
          </p:nvSpPr>
          <p:spPr>
            <a:xfrm>
              <a:off x="-4798513" y="274911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-1741835" y="1972493"/>
              <a:ext cx="4495621" cy="30236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21898" tIns="60948" rIns="121898" bIns="60948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  <a:endParaRPr lang="en-US" altLang="zh-CN" sz="4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</p:grpSp>
      <p:sp>
        <p:nvSpPr>
          <p:cNvPr id="5" name="圆角矩形 4"/>
          <p:cNvSpPr/>
          <p:nvPr/>
        </p:nvSpPr>
        <p:spPr>
          <a:xfrm>
            <a:off x="3645581" y="3507854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26786" y="3507855"/>
            <a:ext cx="3316169" cy="453876"/>
            <a:chOff x="6339097" y="1573726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7" name="圆角矩形 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6723350" y="1614014"/>
              <a:ext cx="2653073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计划安排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645581" y="2229109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405621" y="2229110"/>
            <a:ext cx="3316169" cy="453876"/>
            <a:chOff x="6315199" y="2410178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1" name="圆角矩形 10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47248" y="2450466"/>
              <a:ext cx="2653073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存在问题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3645581" y="987574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26786" y="987575"/>
            <a:ext cx="3316169" cy="453876"/>
            <a:chOff x="6339097" y="3296031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5" name="圆角矩形 1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6723348" y="3336319"/>
              <a:ext cx="3336266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目前的开发进展及结果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下箭头 24"/>
          <p:cNvSpPr/>
          <p:nvPr/>
        </p:nvSpPr>
        <p:spPr>
          <a:xfrm rot="16200000">
            <a:off x="2617770" y="3442126"/>
            <a:ext cx="511163" cy="60207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20" tIns="40511" rIns="81020" bIns="40511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65047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5E-6 -4.5679E-6 " pathEditMode="relative" rAng="0" ptsTypes="AA">
                                      <p:cBhvr>
                                        <p:cTn id="13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5 L 2.5E-6 -1.11111E-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9" grpId="0" animBg="1"/>
      <p:bldP spid="9" grpId="1" animBg="1"/>
      <p:bldP spid="13" grpId="0" animBg="1"/>
      <p:bldP spid="13" grpId="1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4"/>
          <p:cNvGrpSpPr/>
          <p:nvPr/>
        </p:nvGrpSpPr>
        <p:grpSpPr>
          <a:xfrm>
            <a:off x="3277787" y="2152734"/>
            <a:ext cx="1397583" cy="1397583"/>
            <a:chOff x="4491587" y="2586427"/>
            <a:chExt cx="1735787" cy="1735787"/>
          </a:xfrm>
          <a:scene3d>
            <a:camera prst="perspectiveContrastingRightFacing"/>
            <a:lightRig rig="threePt" dir="t"/>
          </a:scene3d>
        </p:grpSpPr>
        <p:grpSp>
          <p:nvGrpSpPr>
            <p:cNvPr id="5" name="组合 25"/>
            <p:cNvGrpSpPr/>
            <p:nvPr/>
          </p:nvGrpSpPr>
          <p:grpSpPr>
            <a:xfrm flipH="1">
              <a:off x="4491587" y="2586427"/>
              <a:ext cx="1735787" cy="1735787"/>
              <a:chOff x="1187624" y="4077072"/>
              <a:chExt cx="1728192" cy="17281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" name="泪滴形 6"/>
              <p:cNvSpPr/>
              <p:nvPr/>
            </p:nvSpPr>
            <p:spPr>
              <a:xfrm>
                <a:off x="1187624" y="4077072"/>
                <a:ext cx="1728192" cy="1728192"/>
              </a:xfrm>
              <a:prstGeom prst="teardrop">
                <a:avLst/>
              </a:pr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椭圆​​ 7"/>
              <p:cNvSpPr/>
              <p:nvPr/>
            </p:nvSpPr>
            <p:spPr>
              <a:xfrm>
                <a:off x="1369741" y="4577646"/>
                <a:ext cx="1045501" cy="1045501"/>
              </a:xfrm>
              <a:prstGeom prst="ellipse">
                <a:avLst/>
              </a:prstGeom>
              <a:solidFill>
                <a:sysClr val="window" lastClr="CAEACE"/>
              </a:solidFill>
              <a:ln w="3175" cap="flat" cmpd="sng" algn="ctr">
                <a:solidFill>
                  <a:sysClr val="window" lastClr="CAEACE">
                    <a:lumMod val="85000"/>
                  </a:sysClr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" name="矩形​​ 46"/>
            <p:cNvSpPr>
              <a:spLocks noChangeArrowheads="1"/>
            </p:cNvSpPr>
            <p:nvPr/>
          </p:nvSpPr>
          <p:spPr bwMode="auto">
            <a:xfrm>
              <a:off x="5246978" y="3340023"/>
              <a:ext cx="490165" cy="649835"/>
            </a:xfrm>
            <a:prstGeom prst="rect">
              <a:avLst/>
            </a:prstGeom>
            <a:noFill/>
            <a:ln>
              <a:noFill/>
            </a:ln>
            <a:sp3d extrusionH="323850"/>
            <a:extLst/>
          </p:spPr>
          <p:txBody>
            <a:bodyPr wrap="none">
              <a:spAutoFit/>
            </a:bodyPr>
            <a:lstStyle/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4</a:t>
              </a:r>
              <a:endPara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</p:txBody>
        </p:sp>
      </p:grpSp>
      <p:sp>
        <p:nvSpPr>
          <p:cNvPr id="9" name="椭圆 8"/>
          <p:cNvSpPr/>
          <p:nvPr/>
        </p:nvSpPr>
        <p:spPr>
          <a:xfrm rot="10800000">
            <a:off x="1526064" y="3988759"/>
            <a:ext cx="3198473" cy="453293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75000"/>
                  <a:lumOff val="25000"/>
                  <a:alpha val="75000"/>
                </a:sysClr>
              </a:gs>
              <a:gs pos="48000">
                <a:srgbClr val="535353">
                  <a:alpha val="78000"/>
                </a:srgbClr>
              </a:gs>
              <a:gs pos="100000">
                <a:sysClr val="windowText" lastClr="000000">
                  <a:lumMod val="50000"/>
                  <a:lumOff val="50000"/>
                  <a:alpha val="0"/>
                </a:sysClr>
              </a:gs>
            </a:gsLst>
            <a:path path="circl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>
            <a:softEdge rad="127000"/>
          </a:effectLst>
        </p:spPr>
        <p:txBody>
          <a:bodyPr anchor="ctr"/>
          <a:lstStyle/>
          <a:p>
            <a:pPr algn="ctr" defTabSz="82296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20" kern="0">
              <a:solidFill>
                <a:prstClr val="white"/>
              </a:solidFill>
            </a:endParaRPr>
          </a:p>
        </p:txBody>
      </p:sp>
      <p:grpSp>
        <p:nvGrpSpPr>
          <p:cNvPr id="10" name="组合 43"/>
          <p:cNvGrpSpPr/>
          <p:nvPr/>
        </p:nvGrpSpPr>
        <p:grpSpPr>
          <a:xfrm>
            <a:off x="3205434" y="914423"/>
            <a:ext cx="1195542" cy="1195542"/>
            <a:chOff x="4483080" y="926049"/>
            <a:chExt cx="1574757" cy="1574757"/>
          </a:xfrm>
          <a:scene3d>
            <a:camera prst="perspectiveContrastingRightFacing"/>
            <a:lightRig rig="threePt" dir="t"/>
          </a:scene3d>
        </p:grpSpPr>
        <p:grpSp>
          <p:nvGrpSpPr>
            <p:cNvPr id="11" name="组合 27"/>
            <p:cNvGrpSpPr/>
            <p:nvPr/>
          </p:nvGrpSpPr>
          <p:grpSpPr>
            <a:xfrm rot="16200000" flipH="1">
              <a:off x="4483080" y="926049"/>
              <a:ext cx="1574757" cy="1574757"/>
              <a:chOff x="1187624" y="4077072"/>
              <a:chExt cx="1728192" cy="17281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泪滴形 12"/>
              <p:cNvSpPr/>
              <p:nvPr/>
            </p:nvSpPr>
            <p:spPr>
              <a:xfrm>
                <a:off x="1187624" y="4077072"/>
                <a:ext cx="1728192" cy="1728192"/>
              </a:xfrm>
              <a:prstGeom prst="teardrop">
                <a:avLst/>
              </a:pr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椭圆​​ 13"/>
              <p:cNvSpPr/>
              <p:nvPr/>
            </p:nvSpPr>
            <p:spPr>
              <a:xfrm>
                <a:off x="1369740" y="4567120"/>
                <a:ext cx="1056027" cy="1056027"/>
              </a:xfrm>
              <a:prstGeom prst="ellipse">
                <a:avLst/>
              </a:prstGeom>
              <a:solidFill>
                <a:sysClr val="window" lastClr="CAEACE"/>
              </a:solidFill>
              <a:ln w="3175" cap="flat" cmpd="sng" algn="ctr">
                <a:solidFill>
                  <a:sysClr val="window" lastClr="CAEACE">
                    <a:lumMod val="95000"/>
                  </a:sysClr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" name="矩形​​ 44"/>
            <p:cNvSpPr>
              <a:spLocks noChangeArrowheads="1"/>
            </p:cNvSpPr>
            <p:nvPr/>
          </p:nvSpPr>
          <p:spPr bwMode="auto">
            <a:xfrm>
              <a:off x="5144826" y="1288973"/>
              <a:ext cx="519843" cy="689181"/>
            </a:xfrm>
            <a:prstGeom prst="rect">
              <a:avLst/>
            </a:prstGeom>
            <a:noFill/>
            <a:ln>
              <a:noFill/>
            </a:ln>
            <a:sp3d extrusionH="323850"/>
            <a:extLst/>
          </p:spPr>
          <p:txBody>
            <a:bodyPr wrap="none">
              <a:spAutoFit/>
            </a:bodyPr>
            <a:lstStyle/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1</a:t>
              </a:r>
              <a:endPara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</p:txBody>
        </p:sp>
      </p:grpSp>
      <p:grpSp>
        <p:nvGrpSpPr>
          <p:cNvPr id="15" name="组合 45"/>
          <p:cNvGrpSpPr/>
          <p:nvPr/>
        </p:nvGrpSpPr>
        <p:grpSpPr>
          <a:xfrm rot="21540000">
            <a:off x="1874828" y="2385046"/>
            <a:ext cx="1814662" cy="1814662"/>
            <a:chOff x="2877135" y="2586428"/>
            <a:chExt cx="1520552" cy="1520552"/>
          </a:xfrm>
          <a:scene3d>
            <a:camera prst="perspectiveContrastingRightFacing"/>
            <a:lightRig rig="threePt" dir="t"/>
          </a:scene3d>
        </p:grpSpPr>
        <p:grpSp>
          <p:nvGrpSpPr>
            <p:cNvPr id="16" name="组合 24"/>
            <p:cNvGrpSpPr/>
            <p:nvPr/>
          </p:nvGrpSpPr>
          <p:grpSpPr>
            <a:xfrm>
              <a:off x="2877135" y="2586428"/>
              <a:ext cx="1520552" cy="1520552"/>
              <a:chOff x="1187624" y="4077072"/>
              <a:chExt cx="1728192" cy="17281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" name="泪滴形 17"/>
              <p:cNvSpPr/>
              <p:nvPr/>
            </p:nvSpPr>
            <p:spPr>
              <a:xfrm>
                <a:off x="1187624" y="4077072"/>
                <a:ext cx="1728192" cy="1728192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 w="25400" cap="flat" cmpd="sng" algn="ctr">
                <a:noFill/>
                <a:prstDash val="solid"/>
              </a:ln>
              <a:effectLst/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椭圆​​ 3"/>
              <p:cNvSpPr/>
              <p:nvPr/>
            </p:nvSpPr>
            <p:spPr>
              <a:xfrm>
                <a:off x="1369740" y="4495805"/>
                <a:ext cx="1127342" cy="1127342"/>
              </a:xfrm>
              <a:prstGeom prst="ellipse">
                <a:avLst/>
              </a:prstGeom>
              <a:solidFill>
                <a:sysClr val="window" lastClr="CAEACE"/>
              </a:solidFill>
              <a:ln w="3175" cap="flat" cmpd="sng" algn="ctr">
                <a:solidFill>
                  <a:sysClr val="window" lastClr="CAEACE">
                    <a:lumMod val="85000"/>
                  </a:sysClr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p3d extrusionH="323850"/>
            </p:spPr>
            <p:txBody>
              <a:bodyPr anchor="ctr"/>
              <a:lstStyle/>
              <a:p>
                <a:pPr algn="ctr" defTabSz="822960">
                  <a:defRPr/>
                </a:pPr>
                <a:endParaRPr lang="zh-CN" altLang="en-US" sz="1620" ker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7" name="矩形​​ 45"/>
            <p:cNvSpPr>
              <a:spLocks noChangeArrowheads="1"/>
            </p:cNvSpPr>
            <p:nvPr/>
          </p:nvSpPr>
          <p:spPr bwMode="auto">
            <a:xfrm>
              <a:off x="3391549" y="3235112"/>
              <a:ext cx="330696" cy="438420"/>
            </a:xfrm>
            <a:prstGeom prst="rect">
              <a:avLst/>
            </a:prstGeom>
            <a:noFill/>
            <a:ln>
              <a:noFill/>
            </a:ln>
            <a:sp3d extrusionH="323850"/>
            <a:extLst/>
          </p:spPr>
          <p:txBody>
            <a:bodyPr wrap="none">
              <a:spAutoFit/>
            </a:bodyPr>
            <a:lstStyle/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3</a:t>
              </a:r>
              <a:endPara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</p:txBody>
        </p:sp>
      </p:grpSp>
      <p:grpSp>
        <p:nvGrpSpPr>
          <p:cNvPr id="21" name="组合 42"/>
          <p:cNvGrpSpPr/>
          <p:nvPr/>
        </p:nvGrpSpPr>
        <p:grpSpPr>
          <a:xfrm>
            <a:off x="1886258" y="692342"/>
            <a:ext cx="1677390" cy="1677390"/>
            <a:chOff x="3013973" y="1171498"/>
            <a:chExt cx="1358900" cy="1358900"/>
          </a:xfrm>
          <a:scene3d>
            <a:camera prst="perspectiveContrastingRightFacing" fov="3900000">
              <a:rot lat="324354" lon="18945005" rev="210641"/>
            </a:camera>
            <a:lightRig rig="threePt" dir="t"/>
          </a:scene3d>
        </p:grpSpPr>
        <p:sp>
          <p:nvSpPr>
            <p:cNvPr id="22" name="泪滴形 21"/>
            <p:cNvSpPr/>
            <p:nvPr/>
          </p:nvSpPr>
          <p:spPr>
            <a:xfrm rot="10800000" flipH="1">
              <a:off x="3013973" y="1171498"/>
              <a:ext cx="1358900" cy="1358900"/>
            </a:xfrm>
            <a:prstGeom prst="teardrop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  <a:sp3d extrusionH="323850"/>
          </p:spPr>
          <p:txBody>
            <a:bodyPr anchor="ctr"/>
            <a:lstStyle/>
            <a:p>
              <a:pPr algn="ctr" defTabSz="822960">
                <a:defRPr/>
              </a:pPr>
              <a:endParaRPr lang="zh-CN" altLang="en-US" sz="1620" kern="0">
                <a:solidFill>
                  <a:prstClr val="white"/>
                </a:solidFill>
              </a:endParaRPr>
            </a:p>
          </p:txBody>
        </p:sp>
        <p:sp>
          <p:nvSpPr>
            <p:cNvPr id="23" name="椭圆​​ 10"/>
            <p:cNvSpPr/>
            <p:nvPr/>
          </p:nvSpPr>
          <p:spPr>
            <a:xfrm rot="10800000" flipH="1">
              <a:off x="3156848" y="1314373"/>
              <a:ext cx="812800" cy="812800"/>
            </a:xfrm>
            <a:prstGeom prst="ellipse">
              <a:avLst/>
            </a:prstGeom>
            <a:solidFill>
              <a:sysClr val="window" lastClr="CAEACE"/>
            </a:solidFill>
            <a:ln w="3175" cap="flat" cmpd="sng" algn="ctr">
              <a:solidFill>
                <a:sysClr val="window" lastClr="CAEACE">
                  <a:lumMod val="75000"/>
                </a:sysClr>
              </a:solidFill>
              <a:prstDash val="solid"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sp3d extrusionH="323850"/>
          </p:spPr>
          <p:txBody>
            <a:bodyPr anchor="ctr"/>
            <a:lstStyle/>
            <a:p>
              <a:pPr algn="ctr" defTabSz="822960">
                <a:defRPr/>
              </a:pPr>
              <a:endParaRPr lang="zh-CN" altLang="en-US" sz="1620" kern="0">
                <a:solidFill>
                  <a:prstClr val="white"/>
                </a:solidFill>
              </a:endParaRPr>
            </a:p>
          </p:txBody>
        </p:sp>
        <p:sp>
          <p:nvSpPr>
            <p:cNvPr id="24" name="矩形​​ 43"/>
            <p:cNvSpPr>
              <a:spLocks noChangeArrowheads="1"/>
            </p:cNvSpPr>
            <p:nvPr/>
          </p:nvSpPr>
          <p:spPr bwMode="auto">
            <a:xfrm>
              <a:off x="3397034" y="1495348"/>
              <a:ext cx="319725" cy="423875"/>
            </a:xfrm>
            <a:prstGeom prst="rect">
              <a:avLst/>
            </a:prstGeom>
            <a:noFill/>
            <a:ln>
              <a:noFill/>
            </a:ln>
            <a:sp3d extrusionH="323850"/>
            <a:extLst/>
          </p:spPr>
          <p:txBody>
            <a:bodyPr wrap="none">
              <a:spAutoFit/>
            </a:bodyPr>
            <a:lstStyle/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2</a:t>
              </a:r>
            </a:p>
          </p:txBody>
        </p:sp>
      </p:grpSp>
      <p:sp>
        <p:nvSpPr>
          <p:cNvPr id="25" name="任意多边形 24"/>
          <p:cNvSpPr/>
          <p:nvPr/>
        </p:nvSpPr>
        <p:spPr>
          <a:xfrm>
            <a:off x="4185432" y="1092094"/>
            <a:ext cx="1742585" cy="174008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noFill/>
          <a:ln w="9525" cap="flat" cmpd="sng" algn="ctr">
            <a:solidFill>
              <a:srgbClr val="C00000"/>
            </a:solidFill>
            <a:prstDash val="dash"/>
            <a:headEnd type="diamond" w="med" len="med"/>
            <a:tailEnd type="diamond" w="med" len="med"/>
          </a:ln>
          <a:effectLst/>
        </p:spPr>
        <p:txBody>
          <a:bodyPr anchor="ctr"/>
          <a:lstStyle/>
          <a:p>
            <a:pPr algn="ctr" defTabSz="82296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20" kern="0">
              <a:solidFill>
                <a:prstClr val="black"/>
              </a:solidFill>
            </a:endParaRPr>
          </a:p>
        </p:txBody>
      </p:sp>
      <p:sp>
        <p:nvSpPr>
          <p:cNvPr id="26" name="任意多边形 25"/>
          <p:cNvSpPr/>
          <p:nvPr/>
        </p:nvSpPr>
        <p:spPr>
          <a:xfrm flipV="1">
            <a:off x="4182574" y="3410655"/>
            <a:ext cx="2138840" cy="225743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819" h="501445">
                <a:moveTo>
                  <a:pt x="0" y="501445"/>
                </a:moveTo>
                <a:lnTo>
                  <a:pt x="373626" y="0"/>
                </a:lnTo>
                <a:lnTo>
                  <a:pt x="1651819" y="0"/>
                </a:lnTo>
              </a:path>
            </a:pathLst>
          </a:custGeom>
          <a:noFill/>
          <a:ln w="9525" cap="flat" cmpd="sng" algn="ctr">
            <a:solidFill>
              <a:srgbClr val="C00000"/>
            </a:solidFill>
            <a:prstDash val="dash"/>
            <a:headEnd type="diamond" w="med" len="med"/>
            <a:tailEnd type="diamond" w="med" len="med"/>
          </a:ln>
          <a:effectLst/>
        </p:spPr>
        <p:txBody>
          <a:bodyPr anchor="ctr"/>
          <a:lstStyle/>
          <a:p>
            <a:pPr algn="ctr" defTabSz="82296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20" kern="0">
              <a:solidFill>
                <a:prstClr val="black"/>
              </a:solidFill>
            </a:endParaRPr>
          </a:p>
        </p:txBody>
      </p:sp>
      <p:sp>
        <p:nvSpPr>
          <p:cNvPr id="27" name="TextBox 48"/>
          <p:cNvSpPr txBox="1">
            <a:spLocks noChangeArrowheads="1"/>
          </p:cNvSpPr>
          <p:nvPr/>
        </p:nvSpPr>
        <p:spPr bwMode="auto">
          <a:xfrm>
            <a:off x="6425747" y="3527358"/>
            <a:ext cx="26981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latinLnBrk="1">
              <a:buClr>
                <a:srgbClr val="FF0000"/>
              </a:buClr>
              <a:buSzPct val="70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进一步把</a:t>
            </a:r>
            <a:r>
              <a:rPr lang="en-US" altLang="zh-CN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GPS</a:t>
            </a: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的数据解析成北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latinLnBrk="1">
              <a:buClr>
                <a:srgbClr val="FF0000"/>
              </a:buClr>
              <a:buSzPct val="70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京时间和常见的经纬度表示形式</a:t>
            </a:r>
          </a:p>
        </p:txBody>
      </p:sp>
      <p:sp>
        <p:nvSpPr>
          <p:cNvPr id="28" name="TextBox 49"/>
          <p:cNvSpPr txBox="1">
            <a:spLocks noChangeArrowheads="1"/>
          </p:cNvSpPr>
          <p:nvPr/>
        </p:nvSpPr>
        <p:spPr bwMode="auto">
          <a:xfrm>
            <a:off x="5672006" y="1731956"/>
            <a:ext cx="30572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配置阿里云，实现扫码将数据上传到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阿里云解密数据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53"/>
          <p:cNvSpPr txBox="1">
            <a:spLocks noChangeArrowheads="1"/>
          </p:cNvSpPr>
          <p:nvPr/>
        </p:nvSpPr>
        <p:spPr bwMode="auto">
          <a:xfrm>
            <a:off x="5940152" y="699542"/>
            <a:ext cx="293218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尝试将表单填写的内容存进数据库，并实现将数据库内的内容展示在动态网页上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任意多边形 29"/>
          <p:cNvSpPr/>
          <p:nvPr/>
        </p:nvSpPr>
        <p:spPr>
          <a:xfrm>
            <a:off x="3096724" y="1849031"/>
            <a:ext cx="2527460" cy="237173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  <a:gd name="connsiteX0" fmla="*/ 0 w 3262106"/>
              <a:gd name="connsiteY0" fmla="*/ 526845 h 526845"/>
              <a:gd name="connsiteX1" fmla="*/ 373626 w 3262106"/>
              <a:gd name="connsiteY1" fmla="*/ 25400 h 526845"/>
              <a:gd name="connsiteX2" fmla="*/ 3262106 w 3262106"/>
              <a:gd name="connsiteY2" fmla="*/ 0 h 5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62106" h="526845">
                <a:moveTo>
                  <a:pt x="0" y="526845"/>
                </a:moveTo>
                <a:lnTo>
                  <a:pt x="373626" y="25400"/>
                </a:lnTo>
                <a:lnTo>
                  <a:pt x="3262106" y="0"/>
                </a:lnTo>
              </a:path>
            </a:pathLst>
          </a:custGeom>
          <a:noFill/>
          <a:ln w="9525" cap="flat" cmpd="sng" algn="ctr">
            <a:solidFill>
              <a:srgbClr val="C00000"/>
            </a:solidFill>
            <a:prstDash val="dash"/>
            <a:headEnd type="diamond" w="med" len="med"/>
            <a:tailEnd type="diamond" w="med" len="med"/>
          </a:ln>
          <a:effectLst/>
        </p:spPr>
        <p:txBody>
          <a:bodyPr anchor="ctr"/>
          <a:lstStyle/>
          <a:p>
            <a:pPr algn="ctr" defTabSz="82296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20" kern="0">
              <a:solidFill>
                <a:prstClr val="black"/>
              </a:solidFill>
            </a:endParaRPr>
          </a:p>
        </p:txBody>
      </p:sp>
      <p:sp>
        <p:nvSpPr>
          <p:cNvPr id="31" name="任意多边形 30"/>
          <p:cNvSpPr/>
          <p:nvPr/>
        </p:nvSpPr>
        <p:spPr>
          <a:xfrm flipV="1">
            <a:off x="3125300" y="2594839"/>
            <a:ext cx="2526030" cy="237173"/>
          </a:xfrm>
          <a:custGeom>
            <a:avLst/>
            <a:gdLst>
              <a:gd name="connsiteX0" fmla="*/ 0 w 1651819"/>
              <a:gd name="connsiteY0" fmla="*/ 501445 h 501445"/>
              <a:gd name="connsiteX1" fmla="*/ 373626 w 1651819"/>
              <a:gd name="connsiteY1" fmla="*/ 0 h 501445"/>
              <a:gd name="connsiteX2" fmla="*/ 1651819 w 1651819"/>
              <a:gd name="connsiteY2" fmla="*/ 0 h 501445"/>
              <a:gd name="connsiteX0" fmla="*/ 0 w 3262106"/>
              <a:gd name="connsiteY0" fmla="*/ 526845 h 526845"/>
              <a:gd name="connsiteX1" fmla="*/ 373626 w 3262106"/>
              <a:gd name="connsiteY1" fmla="*/ 25400 h 526845"/>
              <a:gd name="connsiteX2" fmla="*/ 3262106 w 3262106"/>
              <a:gd name="connsiteY2" fmla="*/ 0 h 52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62106" h="526845">
                <a:moveTo>
                  <a:pt x="0" y="526845"/>
                </a:moveTo>
                <a:lnTo>
                  <a:pt x="373626" y="25400"/>
                </a:lnTo>
                <a:lnTo>
                  <a:pt x="3262106" y="0"/>
                </a:lnTo>
              </a:path>
            </a:pathLst>
          </a:custGeom>
          <a:noFill/>
          <a:ln w="9525" cap="flat" cmpd="sng" algn="ctr">
            <a:solidFill>
              <a:srgbClr val="C00000"/>
            </a:solidFill>
            <a:prstDash val="dash"/>
            <a:headEnd type="diamond" w="med" len="med"/>
            <a:tailEnd type="diamond" w="med" len="med"/>
          </a:ln>
          <a:effectLst/>
        </p:spPr>
        <p:txBody>
          <a:bodyPr anchor="ctr"/>
          <a:lstStyle/>
          <a:p>
            <a:pPr algn="ctr" defTabSz="82296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20" kern="0">
              <a:solidFill>
                <a:prstClr val="black"/>
              </a:solidFill>
            </a:endParaRPr>
          </a:p>
        </p:txBody>
      </p:sp>
      <p:sp>
        <p:nvSpPr>
          <p:cNvPr id="33" name="TextBox 49">
            <a:extLst>
              <a:ext uri="{FF2B5EF4-FFF2-40B4-BE49-F238E27FC236}">
                <a16:creationId xmlns:a16="http://schemas.microsoft.com/office/drawing/2014/main" id="{664E02BC-E506-4FA9-A12E-39806C338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6245" y="2501539"/>
            <a:ext cx="3057247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lvl="0"/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等待云端配合好进行数据传输测试，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或者看一下</a:t>
            </a:r>
            <a:r>
              <a:rPr lang="en-US" altLang="zh-CN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模块生产商的测试网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r>
              <a:rPr lang="zh-CN" altLang="en-US" sz="1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站可否进行数据传输测试</a:t>
            </a:r>
            <a:endParaRPr lang="en-US" altLang="zh-CN" sz="14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46926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5" grpId="0" animBg="1"/>
      <p:bldP spid="26" grpId="0" animBg="1"/>
      <p:bldP spid="27" grpId="0"/>
      <p:bldP spid="28" grpId="0"/>
      <p:bldP spid="29" grpId="0"/>
      <p:bldP spid="30" grpId="0" animBg="1"/>
      <p:bldP spid="31" grpId="0" animBg="1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/>
          <p:cNvSpPr/>
          <p:nvPr/>
        </p:nvSpPr>
        <p:spPr>
          <a:xfrm>
            <a:off x="1126983" y="2383651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CAEAC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CAEACE"/>
              </a:solidFill>
              <a:effectLst/>
              <a:uLnTx/>
              <a:uFillTx/>
            </a:endParaRPr>
          </a:p>
        </p:txBody>
      </p:sp>
      <p:sp>
        <p:nvSpPr>
          <p:cNvPr id="108" name="圆角矩形 107"/>
          <p:cNvSpPr/>
          <p:nvPr/>
        </p:nvSpPr>
        <p:spPr>
          <a:xfrm>
            <a:off x="2252995" y="1508721"/>
            <a:ext cx="944122" cy="447598"/>
          </a:xfrm>
          <a:prstGeom prst="roundRect">
            <a:avLst>
              <a:gd name="adj" fmla="val 15229"/>
            </a:avLst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406400" dist="419100" dir="114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圆角矩形 110"/>
          <p:cNvSpPr/>
          <p:nvPr/>
        </p:nvSpPr>
        <p:spPr>
          <a:xfrm>
            <a:off x="2316799" y="2724749"/>
            <a:ext cx="479260" cy="451218"/>
          </a:xfrm>
          <a:prstGeom prst="roundRect">
            <a:avLst>
              <a:gd name="adj" fmla="val 1212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7" name="TextBox 86"/>
          <p:cNvSpPr txBox="1"/>
          <p:nvPr/>
        </p:nvSpPr>
        <p:spPr>
          <a:xfrm>
            <a:off x="4702524" y="1729166"/>
            <a:ext cx="4411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0099FF"/>
                </a:solidFill>
                <a:latin typeface="+mj-ea"/>
                <a:ea typeface="+mj-ea"/>
              </a:rPr>
              <a:t>谢谢收看</a:t>
            </a:r>
            <a:endParaRPr lang="zh-CN" altLang="en-US" sz="3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1107895" y="706623"/>
            <a:ext cx="451632" cy="409118"/>
          </a:xfrm>
          <a:prstGeom prst="roundRect">
            <a:avLst>
              <a:gd name="adj" fmla="val 1241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9000"/>
                  <a:lumOff val="21000"/>
                </a:schemeClr>
              </a:gs>
            </a:gsLst>
            <a:lin ang="13500000" scaled="1"/>
          </a:gradFill>
          <a:ln w="12700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956916" y="1788792"/>
            <a:ext cx="1085700" cy="1110848"/>
          </a:xfrm>
          <a:prstGeom prst="roundRect">
            <a:avLst>
              <a:gd name="adj" fmla="val 1522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 bwMode="auto">
          <a:xfrm>
            <a:off x="4060872" y="2498969"/>
            <a:ext cx="4759600" cy="145123"/>
          </a:xfrm>
          <a:prstGeom prst="roundRect">
            <a:avLst/>
          </a:prstGeom>
          <a:gradFill>
            <a:gsLst>
              <a:gs pos="18000">
                <a:schemeClr val="accent1"/>
              </a:gs>
              <a:gs pos="96000">
                <a:schemeClr val="accent1"/>
              </a:gs>
            </a:gsLst>
            <a:lin ang="13500000" scaled="1"/>
          </a:gradFill>
          <a:ln w="15875">
            <a:solidFill>
              <a:schemeClr val="bg1"/>
            </a:solidFill>
          </a:ln>
          <a:effectLst>
            <a:outerShdw blurRad="177800" dist="139700" dir="2700000" sx="91000" sy="91000" algn="tl" rotWithShape="0">
              <a:schemeClr val="bg1">
                <a:lumMod val="65000"/>
                <a:alpha val="5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22088" y="2614483"/>
            <a:ext cx="581980" cy="582228"/>
          </a:xfrm>
          <a:prstGeom prst="roundRect">
            <a:avLst>
              <a:gd name="adj" fmla="val 21816"/>
            </a:avLst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5" name="圆角矩形 84"/>
          <p:cNvSpPr/>
          <p:nvPr/>
        </p:nvSpPr>
        <p:spPr>
          <a:xfrm>
            <a:off x="2768463" y="565673"/>
            <a:ext cx="748190" cy="674114"/>
          </a:xfrm>
          <a:prstGeom prst="roundRect">
            <a:avLst>
              <a:gd name="adj" fmla="val 15972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69900" dir="2700000" sx="90000" sy="90000" algn="tl" rotWithShape="0">
              <a:schemeClr val="tx1">
                <a:lumMod val="50000"/>
                <a:lumOff val="50000"/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1503364" y="1104266"/>
            <a:ext cx="1275046" cy="1273414"/>
          </a:xfrm>
          <a:prstGeom prst="roundRect">
            <a:avLst>
              <a:gd name="adj" fmla="val 8669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90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368300" dir="2700000" sx="90000" sy="90000" algn="tl" rotWithShape="0">
              <a:schemeClr val="tx1">
                <a:lumMod val="50000"/>
                <a:lumOff val="50000"/>
                <a:alpha val="4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852595" y="451903"/>
            <a:ext cx="274388" cy="271246"/>
          </a:xfrm>
          <a:prstGeom prst="roundRect">
            <a:avLst>
              <a:gd name="adj" fmla="val 13750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571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1559527" y="1143856"/>
            <a:ext cx="1161700" cy="1170620"/>
          </a:xfrm>
          <a:prstGeom prst="roundRect">
            <a:avLst>
              <a:gd name="adj" fmla="val 10379"/>
            </a:avLst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95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735901" y="2382001"/>
            <a:ext cx="548776" cy="542492"/>
          </a:xfrm>
          <a:prstGeom prst="roundRect">
            <a:avLst>
              <a:gd name="adj" fmla="val 13750"/>
            </a:avLst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1905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808229" y="2476462"/>
            <a:ext cx="538051" cy="383282"/>
            <a:chOff x="2913523" y="3396849"/>
            <a:chExt cx="691111" cy="492316"/>
          </a:xfrm>
        </p:grpSpPr>
        <p:sp>
          <p:nvSpPr>
            <p:cNvPr id="76" name="Freeform 6"/>
            <p:cNvSpPr>
              <a:spLocks noEditPoints="1"/>
            </p:cNvSpPr>
            <p:nvPr/>
          </p:nvSpPr>
          <p:spPr bwMode="auto">
            <a:xfrm>
              <a:off x="3002598" y="3396849"/>
              <a:ext cx="335739" cy="195027"/>
            </a:xfrm>
            <a:custGeom>
              <a:avLst/>
              <a:gdLst>
                <a:gd name="T0" fmla="*/ 107 w 165"/>
                <a:gd name="T1" fmla="*/ 104 h 104"/>
                <a:gd name="T2" fmla="*/ 124 w 165"/>
                <a:gd name="T3" fmla="*/ 104 h 104"/>
                <a:gd name="T4" fmla="*/ 124 w 165"/>
                <a:gd name="T5" fmla="*/ 45 h 104"/>
                <a:gd name="T6" fmla="*/ 107 w 165"/>
                <a:gd name="T7" fmla="*/ 61 h 104"/>
                <a:gd name="T8" fmla="*/ 107 w 165"/>
                <a:gd name="T9" fmla="*/ 104 h 104"/>
                <a:gd name="T10" fmla="*/ 132 w 165"/>
                <a:gd name="T11" fmla="*/ 104 h 104"/>
                <a:gd name="T12" fmla="*/ 149 w 165"/>
                <a:gd name="T13" fmla="*/ 104 h 104"/>
                <a:gd name="T14" fmla="*/ 149 w 165"/>
                <a:gd name="T15" fmla="*/ 22 h 104"/>
                <a:gd name="T16" fmla="*/ 132 w 165"/>
                <a:gd name="T17" fmla="*/ 38 h 104"/>
                <a:gd name="T18" fmla="*/ 132 w 165"/>
                <a:gd name="T19" fmla="*/ 104 h 104"/>
                <a:gd name="T20" fmla="*/ 161 w 165"/>
                <a:gd name="T21" fmla="*/ 0 h 104"/>
                <a:gd name="T22" fmla="*/ 164 w 165"/>
                <a:gd name="T23" fmla="*/ 4 h 104"/>
                <a:gd name="T24" fmla="*/ 164 w 165"/>
                <a:gd name="T25" fmla="*/ 5 h 104"/>
                <a:gd name="T26" fmla="*/ 161 w 165"/>
                <a:gd name="T27" fmla="*/ 15 h 104"/>
                <a:gd name="T28" fmla="*/ 161 w 165"/>
                <a:gd name="T29" fmla="*/ 16 h 104"/>
                <a:gd name="T30" fmla="*/ 156 w 165"/>
                <a:gd name="T31" fmla="*/ 17 h 104"/>
                <a:gd name="T32" fmla="*/ 155 w 165"/>
                <a:gd name="T33" fmla="*/ 17 h 104"/>
                <a:gd name="T34" fmla="*/ 153 w 165"/>
                <a:gd name="T35" fmla="*/ 14 h 104"/>
                <a:gd name="T36" fmla="*/ 103 w 165"/>
                <a:gd name="T37" fmla="*/ 61 h 104"/>
                <a:gd name="T38" fmla="*/ 87 w 165"/>
                <a:gd name="T39" fmla="*/ 44 h 104"/>
                <a:gd name="T40" fmla="*/ 74 w 165"/>
                <a:gd name="T41" fmla="*/ 30 h 104"/>
                <a:gd name="T42" fmla="*/ 3 w 165"/>
                <a:gd name="T43" fmla="*/ 96 h 104"/>
                <a:gd name="T44" fmla="*/ 0 w 165"/>
                <a:gd name="T45" fmla="*/ 93 h 104"/>
                <a:gd name="T46" fmla="*/ 74 w 165"/>
                <a:gd name="T47" fmla="*/ 24 h 104"/>
                <a:gd name="T48" fmla="*/ 87 w 165"/>
                <a:gd name="T49" fmla="*/ 37 h 104"/>
                <a:gd name="T50" fmla="*/ 103 w 165"/>
                <a:gd name="T51" fmla="*/ 55 h 104"/>
                <a:gd name="T52" fmla="*/ 150 w 165"/>
                <a:gd name="T53" fmla="*/ 11 h 104"/>
                <a:gd name="T54" fmla="*/ 148 w 165"/>
                <a:gd name="T55" fmla="*/ 9 h 104"/>
                <a:gd name="T56" fmla="*/ 147 w 165"/>
                <a:gd name="T57" fmla="*/ 8 h 104"/>
                <a:gd name="T58" fmla="*/ 149 w 165"/>
                <a:gd name="T59" fmla="*/ 3 h 104"/>
                <a:gd name="T60" fmla="*/ 150 w 165"/>
                <a:gd name="T61" fmla="*/ 3 h 104"/>
                <a:gd name="T62" fmla="*/ 160 w 165"/>
                <a:gd name="T63" fmla="*/ 1 h 104"/>
                <a:gd name="T64" fmla="*/ 161 w 165"/>
                <a:gd name="T65" fmla="*/ 0 h 104"/>
                <a:gd name="T66" fmla="*/ 7 w 165"/>
                <a:gd name="T67" fmla="*/ 104 h 104"/>
                <a:gd name="T68" fmla="*/ 24 w 165"/>
                <a:gd name="T69" fmla="*/ 104 h 104"/>
                <a:gd name="T70" fmla="*/ 24 w 165"/>
                <a:gd name="T71" fmla="*/ 81 h 104"/>
                <a:gd name="T72" fmla="*/ 7 w 165"/>
                <a:gd name="T73" fmla="*/ 97 h 104"/>
                <a:gd name="T74" fmla="*/ 7 w 165"/>
                <a:gd name="T75" fmla="*/ 104 h 104"/>
                <a:gd name="T76" fmla="*/ 32 w 165"/>
                <a:gd name="T77" fmla="*/ 104 h 104"/>
                <a:gd name="T78" fmla="*/ 49 w 165"/>
                <a:gd name="T79" fmla="*/ 104 h 104"/>
                <a:gd name="T80" fmla="*/ 49 w 165"/>
                <a:gd name="T81" fmla="*/ 58 h 104"/>
                <a:gd name="T82" fmla="*/ 32 w 165"/>
                <a:gd name="T83" fmla="*/ 74 h 104"/>
                <a:gd name="T84" fmla="*/ 32 w 165"/>
                <a:gd name="T85" fmla="*/ 104 h 104"/>
                <a:gd name="T86" fmla="*/ 57 w 165"/>
                <a:gd name="T87" fmla="*/ 50 h 104"/>
                <a:gd name="T88" fmla="*/ 57 w 165"/>
                <a:gd name="T89" fmla="*/ 104 h 104"/>
                <a:gd name="T90" fmla="*/ 74 w 165"/>
                <a:gd name="T91" fmla="*/ 104 h 104"/>
                <a:gd name="T92" fmla="*/ 74 w 165"/>
                <a:gd name="T93" fmla="*/ 34 h 104"/>
                <a:gd name="T94" fmla="*/ 74 w 165"/>
                <a:gd name="T95" fmla="*/ 34 h 104"/>
                <a:gd name="T96" fmla="*/ 57 w 165"/>
                <a:gd name="T97" fmla="*/ 50 h 104"/>
                <a:gd name="T98" fmla="*/ 82 w 165"/>
                <a:gd name="T99" fmla="*/ 43 h 104"/>
                <a:gd name="T100" fmla="*/ 82 w 165"/>
                <a:gd name="T101" fmla="*/ 104 h 104"/>
                <a:gd name="T102" fmla="*/ 87 w 165"/>
                <a:gd name="T103" fmla="*/ 104 h 104"/>
                <a:gd name="T104" fmla="*/ 99 w 165"/>
                <a:gd name="T105" fmla="*/ 104 h 104"/>
                <a:gd name="T106" fmla="*/ 99 w 165"/>
                <a:gd name="T107" fmla="*/ 61 h 104"/>
                <a:gd name="T108" fmla="*/ 87 w 165"/>
                <a:gd name="T109" fmla="*/ 48 h 104"/>
                <a:gd name="T110" fmla="*/ 82 w 165"/>
                <a:gd name="T111" fmla="*/ 4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5" h="104">
                  <a:moveTo>
                    <a:pt x="107" y="104"/>
                  </a:moveTo>
                  <a:cubicBezTo>
                    <a:pt x="124" y="104"/>
                    <a:pt x="124" y="104"/>
                    <a:pt x="124" y="104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07" y="61"/>
                    <a:pt x="107" y="61"/>
                    <a:pt x="107" y="61"/>
                  </a:cubicBezTo>
                  <a:cubicBezTo>
                    <a:pt x="107" y="104"/>
                    <a:pt x="107" y="104"/>
                    <a:pt x="107" y="104"/>
                  </a:cubicBezTo>
                  <a:close/>
                  <a:moveTo>
                    <a:pt x="132" y="104"/>
                  </a:moveTo>
                  <a:cubicBezTo>
                    <a:pt x="149" y="104"/>
                    <a:pt x="149" y="104"/>
                    <a:pt x="149" y="104"/>
                  </a:cubicBezTo>
                  <a:cubicBezTo>
                    <a:pt x="149" y="22"/>
                    <a:pt x="149" y="22"/>
                    <a:pt x="14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104"/>
                    <a:pt x="132" y="104"/>
                    <a:pt x="132" y="104"/>
                  </a:cubicBezTo>
                  <a:close/>
                  <a:moveTo>
                    <a:pt x="161" y="0"/>
                  </a:moveTo>
                  <a:cubicBezTo>
                    <a:pt x="164" y="0"/>
                    <a:pt x="165" y="2"/>
                    <a:pt x="164" y="4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8"/>
                    <a:pt x="162" y="12"/>
                    <a:pt x="161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0" y="19"/>
                    <a:pt x="158" y="19"/>
                    <a:pt x="156" y="17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4" y="16"/>
                    <a:pt x="154" y="15"/>
                    <a:pt x="153" y="14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49" y="10"/>
                    <a:pt x="148" y="9"/>
                    <a:pt x="148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5" y="6"/>
                    <a:pt x="146" y="4"/>
                    <a:pt x="149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2" y="2"/>
                    <a:pt x="157" y="1"/>
                    <a:pt x="160" y="1"/>
                  </a:cubicBezTo>
                  <a:cubicBezTo>
                    <a:pt x="161" y="0"/>
                    <a:pt x="161" y="0"/>
                    <a:pt x="161" y="0"/>
                  </a:cubicBezTo>
                  <a:close/>
                  <a:moveTo>
                    <a:pt x="7" y="104"/>
                  </a:moveTo>
                  <a:cubicBezTo>
                    <a:pt x="24" y="104"/>
                    <a:pt x="24" y="104"/>
                    <a:pt x="24" y="104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104"/>
                    <a:pt x="7" y="104"/>
                    <a:pt x="7" y="104"/>
                  </a:cubicBezTo>
                  <a:close/>
                  <a:moveTo>
                    <a:pt x="32" y="104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104"/>
                    <a:pt x="32" y="104"/>
                    <a:pt x="32" y="104"/>
                  </a:cubicBezTo>
                  <a:close/>
                  <a:moveTo>
                    <a:pt x="57" y="50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82" y="43"/>
                  </a:moveTo>
                  <a:cubicBezTo>
                    <a:pt x="82" y="104"/>
                    <a:pt x="82" y="104"/>
                    <a:pt x="82" y="104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87" y="48"/>
                    <a:pt x="87" y="48"/>
                    <a:pt x="87" y="48"/>
                  </a:cubicBezTo>
                  <a:lnTo>
                    <a:pt x="82" y="43"/>
                  </a:lnTo>
                  <a:close/>
                </a:path>
              </a:pathLst>
            </a:custGeom>
            <a:solidFill>
              <a:schemeClr val="accent1"/>
            </a:solidFill>
            <a:ln w="15875">
              <a:noFill/>
            </a:ln>
            <a:effectLst>
              <a:outerShdw blurRad="419100" dist="444500" dir="2700000" sx="90000" sy="90000" algn="tl" rotWithShape="0">
                <a:schemeClr val="tx1">
                  <a:lumMod val="50000"/>
                  <a:lumOff val="50000"/>
                  <a:alpha val="27000"/>
                </a:scheme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spcCol="0"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913523" y="3612165"/>
              <a:ext cx="691111" cy="277000"/>
            </a:xfrm>
            <a:prstGeom prst="rect">
              <a:avLst/>
            </a:prstGeom>
            <a:noFill/>
            <a:ln w="15875">
              <a:noFill/>
            </a:ln>
            <a:effectLst>
              <a:outerShdw blurRad="419100" dist="444500" dir="2700000" sx="90000" sy="90000" algn="tl" rotWithShape="0">
                <a:schemeClr val="tx1">
                  <a:lumMod val="50000"/>
                  <a:lumOff val="50000"/>
                  <a:alpha val="2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spcCol="0"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l"/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创新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685143" y="1425164"/>
            <a:ext cx="1322064" cy="245678"/>
            <a:chOff x="6400954" y="1417091"/>
            <a:chExt cx="1644764" cy="305644"/>
          </a:xfrm>
        </p:grpSpPr>
        <p:grpSp>
          <p:nvGrpSpPr>
            <p:cNvPr id="58" name="组合 57"/>
            <p:cNvGrpSpPr/>
            <p:nvPr/>
          </p:nvGrpSpPr>
          <p:grpSpPr>
            <a:xfrm>
              <a:off x="7297674" y="1417091"/>
              <a:ext cx="305647" cy="305644"/>
              <a:chOff x="5196486" y="5946187"/>
              <a:chExt cx="305647" cy="305644"/>
            </a:xfrm>
          </p:grpSpPr>
          <p:grpSp>
            <p:nvGrpSpPr>
              <p:cNvPr id="92" name="组合 91"/>
              <p:cNvGrpSpPr/>
              <p:nvPr/>
            </p:nvGrpSpPr>
            <p:grpSpPr>
              <a:xfrm>
                <a:off x="5196486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95" name="椭圆 94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96" name="椭圆 95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4" name="Freeform 44"/>
              <p:cNvSpPr>
                <a:spLocks noEditPoints="1"/>
              </p:cNvSpPr>
              <p:nvPr/>
            </p:nvSpPr>
            <p:spPr bwMode="auto">
              <a:xfrm>
                <a:off x="5276888" y="6030324"/>
                <a:ext cx="170620" cy="137369"/>
              </a:xfrm>
              <a:custGeom>
                <a:avLst/>
                <a:gdLst>
                  <a:gd name="T0" fmla="*/ 41 w 62"/>
                  <a:gd name="T1" fmla="*/ 31 h 54"/>
                  <a:gd name="T2" fmla="*/ 34 w 62"/>
                  <a:gd name="T3" fmla="*/ 23 h 54"/>
                  <a:gd name="T4" fmla="*/ 33 w 62"/>
                  <a:gd name="T5" fmla="*/ 17 h 54"/>
                  <a:gd name="T6" fmla="*/ 30 w 62"/>
                  <a:gd name="T7" fmla="*/ 20 h 54"/>
                  <a:gd name="T8" fmla="*/ 23 w 62"/>
                  <a:gd name="T9" fmla="*/ 13 h 54"/>
                  <a:gd name="T10" fmla="*/ 18 w 62"/>
                  <a:gd name="T11" fmla="*/ 17 h 54"/>
                  <a:gd name="T12" fmla="*/ 7 w 62"/>
                  <a:gd name="T13" fmla="*/ 17 h 54"/>
                  <a:gd name="T14" fmla="*/ 7 w 62"/>
                  <a:gd name="T15" fmla="*/ 23 h 54"/>
                  <a:gd name="T16" fmla="*/ 0 w 62"/>
                  <a:gd name="T17" fmla="*/ 31 h 54"/>
                  <a:gd name="T18" fmla="*/ 4 w 62"/>
                  <a:gd name="T19" fmla="*/ 36 h 54"/>
                  <a:gd name="T20" fmla="*/ 4 w 62"/>
                  <a:gd name="T21" fmla="*/ 46 h 54"/>
                  <a:gd name="T22" fmla="*/ 10 w 62"/>
                  <a:gd name="T23" fmla="*/ 47 h 54"/>
                  <a:gd name="T24" fmla="*/ 18 w 62"/>
                  <a:gd name="T25" fmla="*/ 54 h 54"/>
                  <a:gd name="T26" fmla="*/ 23 w 62"/>
                  <a:gd name="T27" fmla="*/ 50 h 54"/>
                  <a:gd name="T28" fmla="*/ 32 w 62"/>
                  <a:gd name="T29" fmla="*/ 48 h 54"/>
                  <a:gd name="T30" fmla="*/ 37 w 62"/>
                  <a:gd name="T31" fmla="*/ 46 h 54"/>
                  <a:gd name="T32" fmla="*/ 37 w 62"/>
                  <a:gd name="T33" fmla="*/ 36 h 54"/>
                  <a:gd name="T34" fmla="*/ 32 w 62"/>
                  <a:gd name="T35" fmla="*/ 38 h 54"/>
                  <a:gd name="T36" fmla="*/ 20 w 62"/>
                  <a:gd name="T37" fmla="*/ 46 h 54"/>
                  <a:gd name="T38" fmla="*/ 20 w 62"/>
                  <a:gd name="T39" fmla="*/ 21 h 54"/>
                  <a:gd name="T40" fmla="*/ 33 w 62"/>
                  <a:gd name="T41" fmla="*/ 33 h 54"/>
                  <a:gd name="T42" fmla="*/ 58 w 62"/>
                  <a:gd name="T43" fmla="*/ 35 h 54"/>
                  <a:gd name="T44" fmla="*/ 62 w 62"/>
                  <a:gd name="T45" fmla="*/ 38 h 54"/>
                  <a:gd name="T46" fmla="*/ 60 w 62"/>
                  <a:gd name="T47" fmla="*/ 41 h 54"/>
                  <a:gd name="T48" fmla="*/ 59 w 62"/>
                  <a:gd name="T49" fmla="*/ 46 h 54"/>
                  <a:gd name="T50" fmla="*/ 56 w 62"/>
                  <a:gd name="T51" fmla="*/ 47 h 54"/>
                  <a:gd name="T52" fmla="*/ 52 w 62"/>
                  <a:gd name="T53" fmla="*/ 50 h 54"/>
                  <a:gd name="T54" fmla="*/ 50 w 62"/>
                  <a:gd name="T55" fmla="*/ 48 h 54"/>
                  <a:gd name="T56" fmla="*/ 45 w 62"/>
                  <a:gd name="T57" fmla="*/ 48 h 54"/>
                  <a:gd name="T58" fmla="*/ 44 w 62"/>
                  <a:gd name="T59" fmla="*/ 45 h 54"/>
                  <a:gd name="T60" fmla="*/ 41 w 62"/>
                  <a:gd name="T61" fmla="*/ 41 h 54"/>
                  <a:gd name="T62" fmla="*/ 43 w 62"/>
                  <a:gd name="T63" fmla="*/ 39 h 54"/>
                  <a:gd name="T64" fmla="*/ 43 w 62"/>
                  <a:gd name="T65" fmla="*/ 33 h 54"/>
                  <a:gd name="T66" fmla="*/ 46 w 62"/>
                  <a:gd name="T67" fmla="*/ 33 h 54"/>
                  <a:gd name="T68" fmla="*/ 50 w 62"/>
                  <a:gd name="T69" fmla="*/ 29 h 54"/>
                  <a:gd name="T70" fmla="*/ 52 w 62"/>
                  <a:gd name="T71" fmla="*/ 31 h 54"/>
                  <a:gd name="T72" fmla="*/ 58 w 62"/>
                  <a:gd name="T73" fmla="*/ 31 h 54"/>
                  <a:gd name="T74" fmla="*/ 58 w 62"/>
                  <a:gd name="T75" fmla="*/ 35 h 54"/>
                  <a:gd name="T76" fmla="*/ 57 w 62"/>
                  <a:gd name="T77" fmla="*/ 40 h 54"/>
                  <a:gd name="T78" fmla="*/ 45 w 62"/>
                  <a:gd name="T79" fmla="*/ 40 h 54"/>
                  <a:gd name="T80" fmla="*/ 51 w 62"/>
                  <a:gd name="T81" fmla="*/ 46 h 54"/>
                  <a:gd name="T82" fmla="*/ 62 w 62"/>
                  <a:gd name="T83" fmla="*/ 12 h 54"/>
                  <a:gd name="T84" fmla="*/ 59 w 62"/>
                  <a:gd name="T85" fmla="*/ 15 h 54"/>
                  <a:gd name="T86" fmla="*/ 59 w 62"/>
                  <a:gd name="T87" fmla="*/ 22 h 54"/>
                  <a:gd name="T88" fmla="*/ 55 w 62"/>
                  <a:gd name="T89" fmla="*/ 23 h 54"/>
                  <a:gd name="T90" fmla="*/ 50 w 62"/>
                  <a:gd name="T91" fmla="*/ 28 h 54"/>
                  <a:gd name="T92" fmla="*/ 46 w 62"/>
                  <a:gd name="T93" fmla="*/ 25 h 54"/>
                  <a:gd name="T94" fmla="*/ 39 w 62"/>
                  <a:gd name="T95" fmla="*/ 25 h 54"/>
                  <a:gd name="T96" fmla="*/ 39 w 62"/>
                  <a:gd name="T97" fmla="*/ 20 h 54"/>
                  <a:gd name="T98" fmla="*/ 34 w 62"/>
                  <a:gd name="T99" fmla="*/ 15 h 54"/>
                  <a:gd name="T100" fmla="*/ 37 w 62"/>
                  <a:gd name="T101" fmla="*/ 12 h 54"/>
                  <a:gd name="T102" fmla="*/ 37 w 62"/>
                  <a:gd name="T103" fmla="*/ 5 h 54"/>
                  <a:gd name="T104" fmla="*/ 41 w 62"/>
                  <a:gd name="T105" fmla="*/ 5 h 54"/>
                  <a:gd name="T106" fmla="*/ 46 w 62"/>
                  <a:gd name="T107" fmla="*/ 0 h 54"/>
                  <a:gd name="T108" fmla="*/ 49 w 62"/>
                  <a:gd name="T109" fmla="*/ 3 h 54"/>
                  <a:gd name="T110" fmla="*/ 56 w 62"/>
                  <a:gd name="T111" fmla="*/ 3 h 54"/>
                  <a:gd name="T112" fmla="*/ 57 w 62"/>
                  <a:gd name="T113" fmla="*/ 7 h 54"/>
                  <a:gd name="T114" fmla="*/ 48 w 62"/>
                  <a:gd name="T115" fmla="*/ 22 h 54"/>
                  <a:gd name="T116" fmla="*/ 40 w 62"/>
                  <a:gd name="T117" fmla="*/ 14 h 54"/>
                  <a:gd name="T118" fmla="*/ 56 w 62"/>
                  <a:gd name="T119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2" h="54">
                    <a:moveTo>
                      <a:pt x="41" y="36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28"/>
                      <a:pt x="36" y="25"/>
                      <a:pt x="34" y="23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26" y="17"/>
                      <a:pt x="23" y="17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5" y="17"/>
                      <a:pt x="12" y="18"/>
                      <a:pt x="10" y="2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5" y="26"/>
                      <a:pt x="4" y="28"/>
                      <a:pt x="4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9"/>
                      <a:pt x="5" y="41"/>
                      <a:pt x="7" y="44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2" y="49"/>
                      <a:pt x="15" y="50"/>
                      <a:pt x="18" y="50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3" y="50"/>
                      <a:pt x="23" y="50"/>
                      <a:pt x="23" y="50"/>
                    </a:cubicBezTo>
                    <a:cubicBezTo>
                      <a:pt x="26" y="50"/>
                      <a:pt x="28" y="49"/>
                      <a:pt x="31" y="47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6" y="41"/>
                      <a:pt x="37" y="39"/>
                      <a:pt x="37" y="36"/>
                    </a:cubicBezTo>
                    <a:cubicBezTo>
                      <a:pt x="41" y="36"/>
                      <a:pt x="41" y="36"/>
                      <a:pt x="41" y="36"/>
                    </a:cubicBezTo>
                    <a:close/>
                    <a:moveTo>
                      <a:pt x="32" y="38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0" y="43"/>
                      <a:pt x="26" y="46"/>
                      <a:pt x="20" y="46"/>
                    </a:cubicBezTo>
                    <a:cubicBezTo>
                      <a:pt x="14" y="46"/>
                      <a:pt x="8" y="40"/>
                      <a:pt x="8" y="33"/>
                    </a:cubicBezTo>
                    <a:cubicBezTo>
                      <a:pt x="8" y="27"/>
                      <a:pt x="14" y="21"/>
                      <a:pt x="20" y="21"/>
                    </a:cubicBezTo>
                    <a:cubicBezTo>
                      <a:pt x="26" y="21"/>
                      <a:pt x="30" y="24"/>
                      <a:pt x="32" y="29"/>
                    </a:cubicBezTo>
                    <a:cubicBezTo>
                      <a:pt x="32" y="30"/>
                      <a:pt x="33" y="32"/>
                      <a:pt x="33" y="33"/>
                    </a:cubicBezTo>
                    <a:cubicBezTo>
                      <a:pt x="33" y="35"/>
                      <a:pt x="32" y="37"/>
                      <a:pt x="32" y="38"/>
                    </a:cubicBezTo>
                    <a:close/>
                    <a:moveTo>
                      <a:pt x="58" y="35"/>
                    </a:moveTo>
                    <a:cubicBezTo>
                      <a:pt x="59" y="36"/>
                      <a:pt x="59" y="37"/>
                      <a:pt x="60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59" y="42"/>
                      <a:pt x="59" y="44"/>
                      <a:pt x="58" y="45"/>
                    </a:cubicBezTo>
                    <a:cubicBezTo>
                      <a:pt x="59" y="46"/>
                      <a:pt x="59" y="46"/>
                      <a:pt x="59" y="46"/>
                    </a:cubicBezTo>
                    <a:cubicBezTo>
                      <a:pt x="58" y="48"/>
                      <a:pt x="58" y="48"/>
                      <a:pt x="58" y="48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5" y="47"/>
                      <a:pt x="54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49" y="48"/>
                      <a:pt x="47" y="47"/>
                      <a:pt x="46" y="47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2"/>
                      <a:pt x="43" y="41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1" y="39"/>
                      <a:pt x="41" y="39"/>
                      <a:pt x="41" y="39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3" y="37"/>
                      <a:pt x="43" y="36"/>
                      <a:pt x="44" y="35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7" y="32"/>
                      <a:pt x="48" y="32"/>
                      <a:pt x="50" y="31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4" y="32"/>
                      <a:pt x="55" y="32"/>
                      <a:pt x="56" y="33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5"/>
                      <a:pt x="58" y="35"/>
                      <a:pt x="58" y="35"/>
                    </a:cubicBezTo>
                    <a:close/>
                    <a:moveTo>
                      <a:pt x="51" y="46"/>
                    </a:moveTo>
                    <a:cubicBezTo>
                      <a:pt x="55" y="46"/>
                      <a:pt x="57" y="43"/>
                      <a:pt x="57" y="40"/>
                    </a:cubicBezTo>
                    <a:cubicBezTo>
                      <a:pt x="57" y="36"/>
                      <a:pt x="55" y="34"/>
                      <a:pt x="51" y="34"/>
                    </a:cubicBezTo>
                    <a:cubicBezTo>
                      <a:pt x="48" y="34"/>
                      <a:pt x="45" y="36"/>
                      <a:pt x="45" y="40"/>
                    </a:cubicBezTo>
                    <a:cubicBezTo>
                      <a:pt x="45" y="43"/>
                      <a:pt x="48" y="46"/>
                      <a:pt x="51" y="46"/>
                    </a:cubicBezTo>
                    <a:cubicBezTo>
                      <a:pt x="51" y="46"/>
                      <a:pt x="51" y="46"/>
                      <a:pt x="51" y="46"/>
                    </a:cubicBezTo>
                    <a:close/>
                    <a:moveTo>
                      <a:pt x="59" y="12"/>
                    </a:moveTo>
                    <a:cubicBezTo>
                      <a:pt x="62" y="12"/>
                      <a:pt x="62" y="12"/>
                      <a:pt x="62" y="12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9" y="17"/>
                      <a:pt x="58" y="19"/>
                      <a:pt x="57" y="20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3" y="24"/>
                      <a:pt x="51" y="25"/>
                      <a:pt x="50" y="25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43" y="24"/>
                      <a:pt x="41" y="23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8" y="19"/>
                      <a:pt x="37" y="17"/>
                      <a:pt x="37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10"/>
                      <a:pt x="38" y="9"/>
                      <a:pt x="39" y="7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3" y="4"/>
                      <a:pt x="44" y="3"/>
                      <a:pt x="46" y="3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3"/>
                      <a:pt x="53" y="4"/>
                      <a:pt x="54" y="5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8" y="8"/>
                      <a:pt x="59" y="10"/>
                      <a:pt x="59" y="12"/>
                    </a:cubicBezTo>
                    <a:close/>
                    <a:moveTo>
                      <a:pt x="48" y="22"/>
                    </a:moveTo>
                    <a:cubicBezTo>
                      <a:pt x="48" y="22"/>
                      <a:pt x="48" y="22"/>
                      <a:pt x="48" y="22"/>
                    </a:cubicBezTo>
                    <a:cubicBezTo>
                      <a:pt x="43" y="22"/>
                      <a:pt x="40" y="18"/>
                      <a:pt x="40" y="14"/>
                    </a:cubicBezTo>
                    <a:cubicBezTo>
                      <a:pt x="40" y="9"/>
                      <a:pt x="43" y="6"/>
                      <a:pt x="48" y="6"/>
                    </a:cubicBezTo>
                    <a:cubicBezTo>
                      <a:pt x="52" y="6"/>
                      <a:pt x="56" y="9"/>
                      <a:pt x="56" y="14"/>
                    </a:cubicBezTo>
                    <a:cubicBezTo>
                      <a:pt x="56" y="18"/>
                      <a:pt x="52" y="22"/>
                      <a:pt x="48" y="2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7740071" y="1417091"/>
              <a:ext cx="305647" cy="305644"/>
              <a:chOff x="5638883" y="5946187"/>
              <a:chExt cx="305647" cy="305644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5638883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88" name="椭圆 87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6" name="Freeform 6"/>
              <p:cNvSpPr>
                <a:spLocks noEditPoints="1"/>
              </p:cNvSpPr>
              <p:nvPr/>
            </p:nvSpPr>
            <p:spPr bwMode="auto">
              <a:xfrm>
                <a:off x="5694390" y="6035130"/>
                <a:ext cx="194632" cy="113061"/>
              </a:xfrm>
              <a:custGeom>
                <a:avLst/>
                <a:gdLst>
                  <a:gd name="T0" fmla="*/ 107 w 165"/>
                  <a:gd name="T1" fmla="*/ 104 h 104"/>
                  <a:gd name="T2" fmla="*/ 124 w 165"/>
                  <a:gd name="T3" fmla="*/ 104 h 104"/>
                  <a:gd name="T4" fmla="*/ 124 w 165"/>
                  <a:gd name="T5" fmla="*/ 45 h 104"/>
                  <a:gd name="T6" fmla="*/ 107 w 165"/>
                  <a:gd name="T7" fmla="*/ 61 h 104"/>
                  <a:gd name="T8" fmla="*/ 107 w 165"/>
                  <a:gd name="T9" fmla="*/ 104 h 104"/>
                  <a:gd name="T10" fmla="*/ 132 w 165"/>
                  <a:gd name="T11" fmla="*/ 104 h 104"/>
                  <a:gd name="T12" fmla="*/ 149 w 165"/>
                  <a:gd name="T13" fmla="*/ 104 h 104"/>
                  <a:gd name="T14" fmla="*/ 149 w 165"/>
                  <a:gd name="T15" fmla="*/ 22 h 104"/>
                  <a:gd name="T16" fmla="*/ 132 w 165"/>
                  <a:gd name="T17" fmla="*/ 38 h 104"/>
                  <a:gd name="T18" fmla="*/ 132 w 165"/>
                  <a:gd name="T19" fmla="*/ 104 h 104"/>
                  <a:gd name="T20" fmla="*/ 161 w 165"/>
                  <a:gd name="T21" fmla="*/ 0 h 104"/>
                  <a:gd name="T22" fmla="*/ 164 w 165"/>
                  <a:gd name="T23" fmla="*/ 4 h 104"/>
                  <a:gd name="T24" fmla="*/ 164 w 165"/>
                  <a:gd name="T25" fmla="*/ 5 h 104"/>
                  <a:gd name="T26" fmla="*/ 161 w 165"/>
                  <a:gd name="T27" fmla="*/ 15 h 104"/>
                  <a:gd name="T28" fmla="*/ 161 w 165"/>
                  <a:gd name="T29" fmla="*/ 16 h 104"/>
                  <a:gd name="T30" fmla="*/ 156 w 165"/>
                  <a:gd name="T31" fmla="*/ 17 h 104"/>
                  <a:gd name="T32" fmla="*/ 155 w 165"/>
                  <a:gd name="T33" fmla="*/ 17 h 104"/>
                  <a:gd name="T34" fmla="*/ 153 w 165"/>
                  <a:gd name="T35" fmla="*/ 14 h 104"/>
                  <a:gd name="T36" fmla="*/ 103 w 165"/>
                  <a:gd name="T37" fmla="*/ 61 h 104"/>
                  <a:gd name="T38" fmla="*/ 87 w 165"/>
                  <a:gd name="T39" fmla="*/ 44 h 104"/>
                  <a:gd name="T40" fmla="*/ 74 w 165"/>
                  <a:gd name="T41" fmla="*/ 30 h 104"/>
                  <a:gd name="T42" fmla="*/ 3 w 165"/>
                  <a:gd name="T43" fmla="*/ 96 h 104"/>
                  <a:gd name="T44" fmla="*/ 0 w 165"/>
                  <a:gd name="T45" fmla="*/ 93 h 104"/>
                  <a:gd name="T46" fmla="*/ 74 w 165"/>
                  <a:gd name="T47" fmla="*/ 24 h 104"/>
                  <a:gd name="T48" fmla="*/ 87 w 165"/>
                  <a:gd name="T49" fmla="*/ 37 h 104"/>
                  <a:gd name="T50" fmla="*/ 103 w 165"/>
                  <a:gd name="T51" fmla="*/ 55 h 104"/>
                  <a:gd name="T52" fmla="*/ 150 w 165"/>
                  <a:gd name="T53" fmla="*/ 11 h 104"/>
                  <a:gd name="T54" fmla="*/ 148 w 165"/>
                  <a:gd name="T55" fmla="*/ 9 h 104"/>
                  <a:gd name="T56" fmla="*/ 147 w 165"/>
                  <a:gd name="T57" fmla="*/ 8 h 104"/>
                  <a:gd name="T58" fmla="*/ 149 w 165"/>
                  <a:gd name="T59" fmla="*/ 3 h 104"/>
                  <a:gd name="T60" fmla="*/ 150 w 165"/>
                  <a:gd name="T61" fmla="*/ 3 h 104"/>
                  <a:gd name="T62" fmla="*/ 160 w 165"/>
                  <a:gd name="T63" fmla="*/ 1 h 104"/>
                  <a:gd name="T64" fmla="*/ 161 w 165"/>
                  <a:gd name="T65" fmla="*/ 0 h 104"/>
                  <a:gd name="T66" fmla="*/ 7 w 165"/>
                  <a:gd name="T67" fmla="*/ 104 h 104"/>
                  <a:gd name="T68" fmla="*/ 24 w 165"/>
                  <a:gd name="T69" fmla="*/ 104 h 104"/>
                  <a:gd name="T70" fmla="*/ 24 w 165"/>
                  <a:gd name="T71" fmla="*/ 81 h 104"/>
                  <a:gd name="T72" fmla="*/ 7 w 165"/>
                  <a:gd name="T73" fmla="*/ 97 h 104"/>
                  <a:gd name="T74" fmla="*/ 7 w 165"/>
                  <a:gd name="T75" fmla="*/ 104 h 104"/>
                  <a:gd name="T76" fmla="*/ 32 w 165"/>
                  <a:gd name="T77" fmla="*/ 104 h 104"/>
                  <a:gd name="T78" fmla="*/ 49 w 165"/>
                  <a:gd name="T79" fmla="*/ 104 h 104"/>
                  <a:gd name="T80" fmla="*/ 49 w 165"/>
                  <a:gd name="T81" fmla="*/ 58 h 104"/>
                  <a:gd name="T82" fmla="*/ 32 w 165"/>
                  <a:gd name="T83" fmla="*/ 74 h 104"/>
                  <a:gd name="T84" fmla="*/ 32 w 165"/>
                  <a:gd name="T85" fmla="*/ 104 h 104"/>
                  <a:gd name="T86" fmla="*/ 57 w 165"/>
                  <a:gd name="T87" fmla="*/ 50 h 104"/>
                  <a:gd name="T88" fmla="*/ 57 w 165"/>
                  <a:gd name="T89" fmla="*/ 104 h 104"/>
                  <a:gd name="T90" fmla="*/ 74 w 165"/>
                  <a:gd name="T91" fmla="*/ 104 h 104"/>
                  <a:gd name="T92" fmla="*/ 74 w 165"/>
                  <a:gd name="T93" fmla="*/ 34 h 104"/>
                  <a:gd name="T94" fmla="*/ 74 w 165"/>
                  <a:gd name="T95" fmla="*/ 34 h 104"/>
                  <a:gd name="T96" fmla="*/ 57 w 165"/>
                  <a:gd name="T97" fmla="*/ 50 h 104"/>
                  <a:gd name="T98" fmla="*/ 82 w 165"/>
                  <a:gd name="T99" fmla="*/ 43 h 104"/>
                  <a:gd name="T100" fmla="*/ 82 w 165"/>
                  <a:gd name="T101" fmla="*/ 104 h 104"/>
                  <a:gd name="T102" fmla="*/ 87 w 165"/>
                  <a:gd name="T103" fmla="*/ 104 h 104"/>
                  <a:gd name="T104" fmla="*/ 99 w 165"/>
                  <a:gd name="T105" fmla="*/ 104 h 104"/>
                  <a:gd name="T106" fmla="*/ 99 w 165"/>
                  <a:gd name="T107" fmla="*/ 61 h 104"/>
                  <a:gd name="T108" fmla="*/ 87 w 165"/>
                  <a:gd name="T109" fmla="*/ 48 h 104"/>
                  <a:gd name="T110" fmla="*/ 82 w 165"/>
                  <a:gd name="T1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5" h="104">
                    <a:moveTo>
                      <a:pt x="107" y="104"/>
                    </a:move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4" y="45"/>
                      <a:pt x="124" y="45"/>
                      <a:pt x="124" y="45"/>
                    </a:cubicBezTo>
                    <a:cubicBezTo>
                      <a:pt x="107" y="61"/>
                      <a:pt x="107" y="61"/>
                      <a:pt x="107" y="61"/>
                    </a:cubicBezTo>
                    <a:cubicBezTo>
                      <a:pt x="107" y="104"/>
                      <a:pt x="107" y="104"/>
                      <a:pt x="107" y="104"/>
                    </a:cubicBezTo>
                    <a:close/>
                    <a:moveTo>
                      <a:pt x="132" y="104"/>
                    </a:moveTo>
                    <a:cubicBezTo>
                      <a:pt x="149" y="104"/>
                      <a:pt x="149" y="104"/>
                      <a:pt x="149" y="104"/>
                    </a:cubicBezTo>
                    <a:cubicBezTo>
                      <a:pt x="149" y="22"/>
                      <a:pt x="149" y="22"/>
                      <a:pt x="149" y="22"/>
                    </a:cubicBezTo>
                    <a:cubicBezTo>
                      <a:pt x="132" y="38"/>
                      <a:pt x="132" y="38"/>
                      <a:pt x="132" y="38"/>
                    </a:cubicBezTo>
                    <a:cubicBezTo>
                      <a:pt x="132" y="104"/>
                      <a:pt x="132" y="104"/>
                      <a:pt x="132" y="104"/>
                    </a:cubicBezTo>
                    <a:close/>
                    <a:moveTo>
                      <a:pt x="161" y="0"/>
                    </a:moveTo>
                    <a:cubicBezTo>
                      <a:pt x="164" y="0"/>
                      <a:pt x="165" y="2"/>
                      <a:pt x="164" y="4"/>
                    </a:cubicBezTo>
                    <a:cubicBezTo>
                      <a:pt x="164" y="5"/>
                      <a:pt x="164" y="5"/>
                      <a:pt x="164" y="5"/>
                    </a:cubicBezTo>
                    <a:cubicBezTo>
                      <a:pt x="163" y="8"/>
                      <a:pt x="162" y="12"/>
                      <a:pt x="161" y="15"/>
                    </a:cubicBezTo>
                    <a:cubicBezTo>
                      <a:pt x="161" y="16"/>
                      <a:pt x="161" y="16"/>
                      <a:pt x="161" y="16"/>
                    </a:cubicBezTo>
                    <a:cubicBezTo>
                      <a:pt x="160" y="19"/>
                      <a:pt x="158" y="19"/>
                      <a:pt x="156" y="17"/>
                    </a:cubicBezTo>
                    <a:cubicBezTo>
                      <a:pt x="155" y="17"/>
                      <a:pt x="155" y="17"/>
                      <a:pt x="155" y="17"/>
                    </a:cubicBezTo>
                    <a:cubicBezTo>
                      <a:pt x="154" y="16"/>
                      <a:pt x="154" y="15"/>
                      <a:pt x="153" y="14"/>
                    </a:cubicBezTo>
                    <a:cubicBezTo>
                      <a:pt x="103" y="61"/>
                      <a:pt x="103" y="61"/>
                      <a:pt x="103" y="61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49" y="10"/>
                      <a:pt x="148" y="9"/>
                      <a:pt x="148" y="9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5" y="6"/>
                      <a:pt x="146" y="4"/>
                      <a:pt x="149" y="3"/>
                    </a:cubicBezTo>
                    <a:cubicBezTo>
                      <a:pt x="150" y="3"/>
                      <a:pt x="150" y="3"/>
                      <a:pt x="150" y="3"/>
                    </a:cubicBezTo>
                    <a:cubicBezTo>
                      <a:pt x="152" y="2"/>
                      <a:pt x="157" y="1"/>
                      <a:pt x="160" y="1"/>
                    </a:cubicBezTo>
                    <a:cubicBezTo>
                      <a:pt x="161" y="0"/>
                      <a:pt x="161" y="0"/>
                      <a:pt x="161" y="0"/>
                    </a:cubicBezTo>
                    <a:close/>
                    <a:moveTo>
                      <a:pt x="7" y="104"/>
                    </a:moveTo>
                    <a:cubicBezTo>
                      <a:pt x="24" y="104"/>
                      <a:pt x="24" y="104"/>
                      <a:pt x="24" y="104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7" y="97"/>
                      <a:pt x="7" y="97"/>
                      <a:pt x="7" y="97"/>
                    </a:cubicBezTo>
                    <a:cubicBezTo>
                      <a:pt x="7" y="104"/>
                      <a:pt x="7" y="104"/>
                      <a:pt x="7" y="104"/>
                    </a:cubicBezTo>
                    <a:close/>
                    <a:moveTo>
                      <a:pt x="32" y="104"/>
                    </a:moveTo>
                    <a:cubicBezTo>
                      <a:pt x="49" y="104"/>
                      <a:pt x="49" y="104"/>
                      <a:pt x="49" y="104"/>
                    </a:cubicBezTo>
                    <a:cubicBezTo>
                      <a:pt x="49" y="58"/>
                      <a:pt x="49" y="58"/>
                      <a:pt x="49" y="58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104"/>
                      <a:pt x="32" y="104"/>
                      <a:pt x="32" y="104"/>
                    </a:cubicBezTo>
                    <a:close/>
                    <a:moveTo>
                      <a:pt x="57" y="50"/>
                    </a:moveTo>
                    <a:cubicBezTo>
                      <a:pt x="57" y="104"/>
                      <a:pt x="57" y="104"/>
                      <a:pt x="57" y="104"/>
                    </a:cubicBezTo>
                    <a:cubicBezTo>
                      <a:pt x="74" y="104"/>
                      <a:pt x="74" y="104"/>
                      <a:pt x="74" y="104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57" y="50"/>
                      <a:pt x="57" y="50"/>
                      <a:pt x="57" y="50"/>
                    </a:cubicBezTo>
                    <a:close/>
                    <a:moveTo>
                      <a:pt x="82" y="4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7" y="104"/>
                      <a:pt x="87" y="104"/>
                      <a:pt x="87" y="104"/>
                    </a:cubicBezTo>
                    <a:cubicBezTo>
                      <a:pt x="99" y="104"/>
                      <a:pt x="99" y="104"/>
                      <a:pt x="99" y="104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87" y="48"/>
                      <a:pt x="87" y="48"/>
                      <a:pt x="87" y="48"/>
                    </a:cubicBezTo>
                    <a:lnTo>
                      <a:pt x="82" y="4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6400954" y="1417091"/>
              <a:ext cx="305647" cy="305644"/>
              <a:chOff x="4299766" y="5946187"/>
              <a:chExt cx="305647" cy="305644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4299766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81" name="椭圆 80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82" name="椭圆 81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0" name="Freeform 45"/>
              <p:cNvSpPr>
                <a:spLocks noEditPoints="1"/>
              </p:cNvSpPr>
              <p:nvPr/>
            </p:nvSpPr>
            <p:spPr bwMode="auto">
              <a:xfrm>
                <a:off x="4381353" y="6022165"/>
                <a:ext cx="142472" cy="146367"/>
              </a:xfrm>
              <a:custGeom>
                <a:avLst/>
                <a:gdLst>
                  <a:gd name="T0" fmla="*/ 40 w 46"/>
                  <a:gd name="T1" fmla="*/ 28 h 51"/>
                  <a:gd name="T2" fmla="*/ 35 w 46"/>
                  <a:gd name="T3" fmla="*/ 41 h 51"/>
                  <a:gd name="T4" fmla="*/ 34 w 46"/>
                  <a:gd name="T5" fmla="*/ 34 h 51"/>
                  <a:gd name="T6" fmla="*/ 29 w 46"/>
                  <a:gd name="T7" fmla="*/ 30 h 51"/>
                  <a:gd name="T8" fmla="*/ 29 w 46"/>
                  <a:gd name="T9" fmla="*/ 30 h 51"/>
                  <a:gd name="T10" fmla="*/ 27 w 46"/>
                  <a:gd name="T11" fmla="*/ 30 h 51"/>
                  <a:gd name="T12" fmla="*/ 25 w 46"/>
                  <a:gd name="T13" fmla="*/ 35 h 51"/>
                  <a:gd name="T14" fmla="*/ 24 w 46"/>
                  <a:gd name="T15" fmla="*/ 38 h 51"/>
                  <a:gd name="T16" fmla="*/ 24 w 46"/>
                  <a:gd name="T17" fmla="*/ 32 h 51"/>
                  <a:gd name="T18" fmla="*/ 24 w 46"/>
                  <a:gd name="T19" fmla="*/ 31 h 51"/>
                  <a:gd name="T20" fmla="*/ 23 w 46"/>
                  <a:gd name="T21" fmla="*/ 30 h 51"/>
                  <a:gd name="T22" fmla="*/ 22 w 46"/>
                  <a:gd name="T23" fmla="*/ 31 h 51"/>
                  <a:gd name="T24" fmla="*/ 22 w 46"/>
                  <a:gd name="T25" fmla="*/ 32 h 51"/>
                  <a:gd name="T26" fmla="*/ 21 w 46"/>
                  <a:gd name="T27" fmla="*/ 38 h 51"/>
                  <a:gd name="T28" fmla="*/ 20 w 46"/>
                  <a:gd name="T29" fmla="*/ 35 h 51"/>
                  <a:gd name="T30" fmla="*/ 19 w 46"/>
                  <a:gd name="T31" fmla="*/ 30 h 51"/>
                  <a:gd name="T32" fmla="*/ 15 w 46"/>
                  <a:gd name="T33" fmla="*/ 30 h 51"/>
                  <a:gd name="T34" fmla="*/ 15 w 46"/>
                  <a:gd name="T35" fmla="*/ 30 h 51"/>
                  <a:gd name="T36" fmla="*/ 11 w 46"/>
                  <a:gd name="T37" fmla="*/ 34 h 51"/>
                  <a:gd name="T38" fmla="*/ 10 w 46"/>
                  <a:gd name="T39" fmla="*/ 41 h 51"/>
                  <a:gd name="T40" fmla="*/ 5 w 46"/>
                  <a:gd name="T41" fmla="*/ 28 h 51"/>
                  <a:gd name="T42" fmla="*/ 23 w 46"/>
                  <a:gd name="T43" fmla="*/ 11 h 51"/>
                  <a:gd name="T44" fmla="*/ 23 w 46"/>
                  <a:gd name="T45" fmla="*/ 14 h 51"/>
                  <a:gd name="T46" fmla="*/ 25 w 46"/>
                  <a:gd name="T47" fmla="*/ 15 h 51"/>
                  <a:gd name="T48" fmla="*/ 28 w 46"/>
                  <a:gd name="T49" fmla="*/ 13 h 51"/>
                  <a:gd name="T50" fmla="*/ 32 w 46"/>
                  <a:gd name="T51" fmla="*/ 11 h 51"/>
                  <a:gd name="T52" fmla="*/ 34 w 46"/>
                  <a:gd name="T53" fmla="*/ 9 h 51"/>
                  <a:gd name="T54" fmla="*/ 34 w 46"/>
                  <a:gd name="T55" fmla="*/ 7 h 51"/>
                  <a:gd name="T56" fmla="*/ 32 w 46"/>
                  <a:gd name="T57" fmla="*/ 5 h 51"/>
                  <a:gd name="T58" fmla="*/ 28 w 46"/>
                  <a:gd name="T59" fmla="*/ 3 h 51"/>
                  <a:gd name="T60" fmla="*/ 25 w 46"/>
                  <a:gd name="T61" fmla="*/ 1 h 51"/>
                  <a:gd name="T62" fmla="*/ 23 w 46"/>
                  <a:gd name="T63" fmla="*/ 2 h 51"/>
                  <a:gd name="T64" fmla="*/ 23 w 46"/>
                  <a:gd name="T65" fmla="*/ 5 h 51"/>
                  <a:gd name="T66" fmla="*/ 0 w 46"/>
                  <a:gd name="T67" fmla="*/ 28 h 51"/>
                  <a:gd name="T68" fmla="*/ 23 w 46"/>
                  <a:gd name="T69" fmla="*/ 51 h 51"/>
                  <a:gd name="T70" fmla="*/ 46 w 46"/>
                  <a:gd name="T71" fmla="*/ 28 h 51"/>
                  <a:gd name="T72" fmla="*/ 40 w 46"/>
                  <a:gd name="T73" fmla="*/ 28 h 51"/>
                  <a:gd name="T74" fmla="*/ 23 w 46"/>
                  <a:gd name="T75" fmla="*/ 19 h 51"/>
                  <a:gd name="T76" fmla="*/ 28 w 46"/>
                  <a:gd name="T77" fmla="*/ 24 h 51"/>
                  <a:gd name="T78" fmla="*/ 23 w 46"/>
                  <a:gd name="T79" fmla="*/ 29 h 51"/>
                  <a:gd name="T80" fmla="*/ 17 w 46"/>
                  <a:gd name="T81" fmla="*/ 24 h 51"/>
                  <a:gd name="T82" fmla="*/ 23 w 46"/>
                  <a:gd name="T83" fmla="*/ 19 h 51"/>
                  <a:gd name="T84" fmla="*/ 30 w 46"/>
                  <a:gd name="T85" fmla="*/ 37 h 51"/>
                  <a:gd name="T86" fmla="*/ 30 w 46"/>
                  <a:gd name="T87" fmla="*/ 37 h 51"/>
                  <a:gd name="T88" fmla="*/ 30 w 46"/>
                  <a:gd name="T89" fmla="*/ 37 h 51"/>
                  <a:gd name="T90" fmla="*/ 30 w 46"/>
                  <a:gd name="T91" fmla="*/ 44 h 51"/>
                  <a:gd name="T92" fmla="*/ 30 w 46"/>
                  <a:gd name="T93" fmla="*/ 44 h 51"/>
                  <a:gd name="T94" fmla="*/ 29 w 46"/>
                  <a:gd name="T95" fmla="*/ 37 h 51"/>
                  <a:gd name="T96" fmla="*/ 30 w 46"/>
                  <a:gd name="T97" fmla="*/ 37 h 51"/>
                  <a:gd name="T98" fmla="*/ 15 w 46"/>
                  <a:gd name="T99" fmla="*/ 37 h 51"/>
                  <a:gd name="T100" fmla="*/ 15 w 46"/>
                  <a:gd name="T101" fmla="*/ 37 h 51"/>
                  <a:gd name="T102" fmla="*/ 15 w 46"/>
                  <a:gd name="T103" fmla="*/ 44 h 51"/>
                  <a:gd name="T104" fmla="*/ 14 w 46"/>
                  <a:gd name="T105" fmla="*/ 44 h 51"/>
                  <a:gd name="T106" fmla="*/ 14 w 46"/>
                  <a:gd name="T107" fmla="*/ 37 h 51"/>
                  <a:gd name="T108" fmla="*/ 15 w 46"/>
                  <a:gd name="T109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6" h="51">
                    <a:moveTo>
                      <a:pt x="40" y="28"/>
                    </a:moveTo>
                    <a:cubicBezTo>
                      <a:pt x="40" y="33"/>
                      <a:pt x="38" y="38"/>
                      <a:pt x="35" y="41"/>
                    </a:cubicBezTo>
                    <a:cubicBezTo>
                      <a:pt x="34" y="38"/>
                      <a:pt x="34" y="35"/>
                      <a:pt x="34" y="34"/>
                    </a:cubicBezTo>
                    <a:cubicBezTo>
                      <a:pt x="33" y="31"/>
                      <a:pt x="30" y="30"/>
                      <a:pt x="29" y="30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32"/>
                      <a:pt x="24" y="31"/>
                      <a:pt x="24" y="31"/>
                    </a:cubicBezTo>
                    <a:cubicBezTo>
                      <a:pt x="24" y="31"/>
                      <a:pt x="23" y="30"/>
                      <a:pt x="23" y="30"/>
                    </a:cubicBezTo>
                    <a:cubicBezTo>
                      <a:pt x="22" y="30"/>
                      <a:pt x="22" y="31"/>
                      <a:pt x="22" y="31"/>
                    </a:cubicBezTo>
                    <a:cubicBezTo>
                      <a:pt x="22" y="31"/>
                      <a:pt x="22" y="32"/>
                      <a:pt x="22" y="32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3" y="31"/>
                      <a:pt x="11" y="31"/>
                      <a:pt x="11" y="34"/>
                    </a:cubicBezTo>
                    <a:cubicBezTo>
                      <a:pt x="10" y="35"/>
                      <a:pt x="10" y="37"/>
                      <a:pt x="10" y="41"/>
                    </a:cubicBezTo>
                    <a:cubicBezTo>
                      <a:pt x="7" y="37"/>
                      <a:pt x="5" y="33"/>
                      <a:pt x="5" y="28"/>
                    </a:cubicBezTo>
                    <a:cubicBezTo>
                      <a:pt x="5" y="19"/>
                      <a:pt x="13" y="11"/>
                      <a:pt x="23" y="11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5"/>
                      <a:pt x="24" y="15"/>
                      <a:pt x="25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2"/>
                      <a:pt x="30" y="11"/>
                      <a:pt x="32" y="11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6" y="8"/>
                      <a:pt x="36" y="7"/>
                      <a:pt x="34" y="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0" y="4"/>
                      <a:pt x="29" y="3"/>
                      <a:pt x="28" y="3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0"/>
                      <a:pt x="23" y="1"/>
                      <a:pt x="23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10" y="5"/>
                      <a:pt x="0" y="16"/>
                      <a:pt x="0" y="28"/>
                    </a:cubicBezTo>
                    <a:cubicBezTo>
                      <a:pt x="0" y="41"/>
                      <a:pt x="10" y="51"/>
                      <a:pt x="23" y="51"/>
                    </a:cubicBezTo>
                    <a:cubicBezTo>
                      <a:pt x="35" y="51"/>
                      <a:pt x="46" y="41"/>
                      <a:pt x="46" y="28"/>
                    </a:cubicBezTo>
                    <a:cubicBezTo>
                      <a:pt x="40" y="28"/>
                      <a:pt x="40" y="28"/>
                      <a:pt x="40" y="28"/>
                    </a:cubicBezTo>
                    <a:close/>
                    <a:moveTo>
                      <a:pt x="23" y="19"/>
                    </a:moveTo>
                    <a:cubicBezTo>
                      <a:pt x="26" y="19"/>
                      <a:pt x="28" y="21"/>
                      <a:pt x="28" y="24"/>
                    </a:cubicBezTo>
                    <a:cubicBezTo>
                      <a:pt x="28" y="27"/>
                      <a:pt x="26" y="29"/>
                      <a:pt x="23" y="29"/>
                    </a:cubicBezTo>
                    <a:cubicBezTo>
                      <a:pt x="20" y="29"/>
                      <a:pt x="17" y="27"/>
                      <a:pt x="17" y="24"/>
                    </a:cubicBezTo>
                    <a:cubicBezTo>
                      <a:pt x="17" y="21"/>
                      <a:pt x="20" y="19"/>
                      <a:pt x="23" y="19"/>
                    </a:cubicBezTo>
                    <a:close/>
                    <a:moveTo>
                      <a:pt x="30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7"/>
                      <a:pt x="30" y="37"/>
                      <a:pt x="30" y="37"/>
                    </a:cubicBezTo>
                    <a:close/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5" y="44"/>
                      <a:pt x="14" y="44"/>
                      <a:pt x="14" y="44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5" y="3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6841578" y="1417091"/>
              <a:ext cx="305647" cy="305644"/>
              <a:chOff x="4740390" y="5946187"/>
              <a:chExt cx="305647" cy="305644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4740390" y="5946187"/>
                <a:ext cx="305647" cy="305644"/>
                <a:chOff x="1517330" y="1125257"/>
                <a:chExt cx="2204282" cy="2204282"/>
              </a:xfrm>
            </p:grpSpPr>
            <p:sp>
              <p:nvSpPr>
                <p:cNvPr id="75" name="椭圆 74"/>
                <p:cNvSpPr/>
                <p:nvPr/>
              </p:nvSpPr>
              <p:spPr>
                <a:xfrm>
                  <a:off x="1517330" y="1125257"/>
                  <a:ext cx="2204282" cy="2204282"/>
                </a:xfrm>
                <a:prstGeom prst="ellipse">
                  <a:avLst/>
                </a:prstGeom>
                <a:gradFill>
                  <a:gsLst>
                    <a:gs pos="0">
                      <a:srgbClr val="EBEBEB"/>
                    </a:gs>
                    <a:gs pos="100000">
                      <a:srgbClr val="FEFEFE"/>
                    </a:gs>
                  </a:gsLst>
                  <a:lin ang="7530000" scaled="0"/>
                </a:gradFill>
                <a:ln w="3175">
                  <a:solidFill>
                    <a:schemeClr val="bg1"/>
                  </a:solidFill>
                </a:ln>
                <a:effectLst>
                  <a:outerShdw blurRad="165100" dist="139700" dir="7800000" sx="74000" sy="74000" algn="tr" rotWithShape="0">
                    <a:prstClr val="black">
                      <a:alpha val="5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77" name="椭圆 76"/>
                <p:cNvSpPr/>
                <p:nvPr/>
              </p:nvSpPr>
              <p:spPr>
                <a:xfrm>
                  <a:off x="1719372" y="1327298"/>
                  <a:ext cx="1800200" cy="1800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172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344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8516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46888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308610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70332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432054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937760" algn="l" defTabSz="1234440" rtl="0" eaLnBrk="1" latinLnBrk="0" hangingPunct="1"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4" name="Freeform 39"/>
              <p:cNvSpPr>
                <a:spLocks noEditPoints="1"/>
              </p:cNvSpPr>
              <p:nvPr/>
            </p:nvSpPr>
            <p:spPr bwMode="auto">
              <a:xfrm>
                <a:off x="4814511" y="6022165"/>
                <a:ext cx="157403" cy="145529"/>
              </a:xfrm>
              <a:custGeom>
                <a:avLst/>
                <a:gdLst>
                  <a:gd name="T0" fmla="*/ 43 w 57"/>
                  <a:gd name="T1" fmla="*/ 9 h 58"/>
                  <a:gd name="T2" fmla="*/ 4 w 57"/>
                  <a:gd name="T3" fmla="*/ 22 h 58"/>
                  <a:gd name="T4" fmla="*/ 5 w 57"/>
                  <a:gd name="T5" fmla="*/ 25 h 58"/>
                  <a:gd name="T6" fmla="*/ 6 w 57"/>
                  <a:gd name="T7" fmla="*/ 30 h 58"/>
                  <a:gd name="T8" fmla="*/ 7 w 57"/>
                  <a:gd name="T9" fmla="*/ 35 h 58"/>
                  <a:gd name="T10" fmla="*/ 10 w 57"/>
                  <a:gd name="T11" fmla="*/ 39 h 58"/>
                  <a:gd name="T12" fmla="*/ 12 w 57"/>
                  <a:gd name="T13" fmla="*/ 41 h 58"/>
                  <a:gd name="T14" fmla="*/ 13 w 57"/>
                  <a:gd name="T15" fmla="*/ 49 h 58"/>
                  <a:gd name="T16" fmla="*/ 16 w 57"/>
                  <a:gd name="T17" fmla="*/ 52 h 58"/>
                  <a:gd name="T18" fmla="*/ 17 w 57"/>
                  <a:gd name="T19" fmla="*/ 51 h 58"/>
                  <a:gd name="T20" fmla="*/ 18 w 57"/>
                  <a:gd name="T21" fmla="*/ 47 h 58"/>
                  <a:gd name="T22" fmla="*/ 20 w 57"/>
                  <a:gd name="T23" fmla="*/ 41 h 58"/>
                  <a:gd name="T24" fmla="*/ 24 w 57"/>
                  <a:gd name="T25" fmla="*/ 36 h 58"/>
                  <a:gd name="T26" fmla="*/ 26 w 57"/>
                  <a:gd name="T27" fmla="*/ 33 h 58"/>
                  <a:gd name="T28" fmla="*/ 22 w 57"/>
                  <a:gd name="T29" fmla="*/ 30 h 58"/>
                  <a:gd name="T30" fmla="*/ 19 w 57"/>
                  <a:gd name="T31" fmla="*/ 29 h 58"/>
                  <a:gd name="T32" fmla="*/ 16 w 57"/>
                  <a:gd name="T33" fmla="*/ 26 h 58"/>
                  <a:gd name="T34" fmla="*/ 12 w 57"/>
                  <a:gd name="T35" fmla="*/ 24 h 58"/>
                  <a:gd name="T36" fmla="*/ 8 w 57"/>
                  <a:gd name="T37" fmla="*/ 24 h 58"/>
                  <a:gd name="T38" fmla="*/ 6 w 57"/>
                  <a:gd name="T39" fmla="*/ 22 h 58"/>
                  <a:gd name="T40" fmla="*/ 6 w 57"/>
                  <a:gd name="T41" fmla="*/ 18 h 58"/>
                  <a:gd name="T42" fmla="*/ 4 w 57"/>
                  <a:gd name="T43" fmla="*/ 19 h 58"/>
                  <a:gd name="T44" fmla="*/ 6 w 57"/>
                  <a:gd name="T45" fmla="*/ 15 h 58"/>
                  <a:gd name="T46" fmla="*/ 9 w 57"/>
                  <a:gd name="T47" fmla="*/ 15 h 58"/>
                  <a:gd name="T48" fmla="*/ 11 w 57"/>
                  <a:gd name="T49" fmla="*/ 13 h 58"/>
                  <a:gd name="T50" fmla="*/ 15 w 57"/>
                  <a:gd name="T51" fmla="*/ 9 h 58"/>
                  <a:gd name="T52" fmla="*/ 16 w 57"/>
                  <a:gd name="T53" fmla="*/ 8 h 58"/>
                  <a:gd name="T54" fmla="*/ 21 w 57"/>
                  <a:gd name="T55" fmla="*/ 6 h 58"/>
                  <a:gd name="T56" fmla="*/ 17 w 57"/>
                  <a:gd name="T57" fmla="*/ 4 h 58"/>
                  <a:gd name="T58" fmla="*/ 16 w 57"/>
                  <a:gd name="T59" fmla="*/ 4 h 58"/>
                  <a:gd name="T60" fmla="*/ 24 w 57"/>
                  <a:gd name="T61" fmla="*/ 1 h 58"/>
                  <a:gd name="T62" fmla="*/ 27 w 57"/>
                  <a:gd name="T63" fmla="*/ 3 h 58"/>
                  <a:gd name="T64" fmla="*/ 41 w 57"/>
                  <a:gd name="T65" fmla="*/ 3 h 58"/>
                  <a:gd name="T66" fmla="*/ 39 w 57"/>
                  <a:gd name="T67" fmla="*/ 6 h 58"/>
                  <a:gd name="T68" fmla="*/ 42 w 57"/>
                  <a:gd name="T69" fmla="*/ 10 h 58"/>
                  <a:gd name="T70" fmla="*/ 44 w 57"/>
                  <a:gd name="T71" fmla="*/ 10 h 58"/>
                  <a:gd name="T72" fmla="*/ 46 w 57"/>
                  <a:gd name="T73" fmla="*/ 9 h 58"/>
                  <a:gd name="T74" fmla="*/ 48 w 57"/>
                  <a:gd name="T75" fmla="*/ 12 h 58"/>
                  <a:gd name="T76" fmla="*/ 50 w 57"/>
                  <a:gd name="T77" fmla="*/ 13 h 58"/>
                  <a:gd name="T78" fmla="*/ 47 w 57"/>
                  <a:gd name="T79" fmla="*/ 14 h 58"/>
                  <a:gd name="T80" fmla="*/ 44 w 57"/>
                  <a:gd name="T81" fmla="*/ 12 h 58"/>
                  <a:gd name="T82" fmla="*/ 40 w 57"/>
                  <a:gd name="T83" fmla="*/ 12 h 58"/>
                  <a:gd name="T84" fmla="*/ 36 w 57"/>
                  <a:gd name="T85" fmla="*/ 15 h 58"/>
                  <a:gd name="T86" fmla="*/ 34 w 57"/>
                  <a:gd name="T87" fmla="*/ 20 h 58"/>
                  <a:gd name="T88" fmla="*/ 36 w 57"/>
                  <a:gd name="T89" fmla="*/ 25 h 58"/>
                  <a:gd name="T90" fmla="*/ 40 w 57"/>
                  <a:gd name="T91" fmla="*/ 27 h 58"/>
                  <a:gd name="T92" fmla="*/ 45 w 57"/>
                  <a:gd name="T93" fmla="*/ 27 h 58"/>
                  <a:gd name="T94" fmla="*/ 47 w 57"/>
                  <a:gd name="T95" fmla="*/ 30 h 58"/>
                  <a:gd name="T96" fmla="*/ 47 w 57"/>
                  <a:gd name="T97" fmla="*/ 35 h 58"/>
                  <a:gd name="T98" fmla="*/ 47 w 57"/>
                  <a:gd name="T99" fmla="*/ 40 h 58"/>
                  <a:gd name="T100" fmla="*/ 50 w 57"/>
                  <a:gd name="T101" fmla="*/ 45 h 58"/>
                  <a:gd name="T102" fmla="*/ 53 w 57"/>
                  <a:gd name="T103" fmla="*/ 41 h 58"/>
                  <a:gd name="T104" fmla="*/ 56 w 57"/>
                  <a:gd name="T105" fmla="*/ 34 h 58"/>
                  <a:gd name="T106" fmla="*/ 56 w 57"/>
                  <a:gd name="T107" fmla="*/ 26 h 58"/>
                  <a:gd name="T108" fmla="*/ 54 w 57"/>
                  <a:gd name="T109" fmla="*/ 19 h 58"/>
                  <a:gd name="T110" fmla="*/ 52 w 57"/>
                  <a:gd name="T111" fmla="*/ 16 h 58"/>
                  <a:gd name="T112" fmla="*/ 55 w 57"/>
                  <a:gd name="T113" fmla="*/ 20 h 58"/>
                  <a:gd name="T114" fmla="*/ 39 w 57"/>
                  <a:gd name="T115" fmla="*/ 5 h 58"/>
                  <a:gd name="T116" fmla="*/ 37 w 57"/>
                  <a:gd name="T117" fmla="*/ 3 h 58"/>
                  <a:gd name="T118" fmla="*/ 38 w 57"/>
                  <a:gd name="T119" fmla="*/ 5 h 58"/>
                  <a:gd name="T120" fmla="*/ 36 w 57"/>
                  <a:gd name="T121" fmla="*/ 2 h 58"/>
                  <a:gd name="T122" fmla="*/ 54 w 57"/>
                  <a:gd name="T123" fmla="*/ 4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" h="58">
                    <a:moveTo>
                      <a:pt x="3" y="17"/>
                    </a:move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2" y="17"/>
                      <a:pt x="2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lose/>
                    <a:moveTo>
                      <a:pt x="2" y="17"/>
                    </a:move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lose/>
                    <a:moveTo>
                      <a:pt x="43" y="9"/>
                    </a:move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2" y="9"/>
                      <a:pt x="42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lose/>
                    <a:moveTo>
                      <a:pt x="55" y="19"/>
                    </a:moveTo>
                    <a:cubicBezTo>
                      <a:pt x="56" y="22"/>
                      <a:pt x="57" y="25"/>
                      <a:pt x="57" y="29"/>
                    </a:cubicBezTo>
                    <a:cubicBezTo>
                      <a:pt x="57" y="45"/>
                      <a:pt x="44" y="58"/>
                      <a:pt x="28" y="58"/>
                    </a:cubicBezTo>
                    <a:cubicBezTo>
                      <a:pt x="13" y="58"/>
                      <a:pt x="0" y="45"/>
                      <a:pt x="0" y="29"/>
                    </a:cubicBezTo>
                    <a:cubicBezTo>
                      <a:pt x="0" y="25"/>
                      <a:pt x="1" y="21"/>
                      <a:pt x="2" y="18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2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5" y="24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3"/>
                      <a:pt x="6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7" y="33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9" y="37"/>
                      <a:pt x="9" y="38"/>
                      <a:pt x="9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0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8"/>
                      <a:pt x="12" y="48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8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49"/>
                      <a:pt x="13" y="49"/>
                      <a:pt x="14" y="49"/>
                    </a:cubicBezTo>
                    <a:cubicBezTo>
                      <a:pt x="14" y="49"/>
                      <a:pt x="14" y="49"/>
                      <a:pt x="14" y="49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0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7" y="50"/>
                      <a:pt x="17" y="50"/>
                      <a:pt x="17" y="49"/>
                    </a:cubicBezTo>
                    <a:cubicBezTo>
                      <a:pt x="17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8" y="48"/>
                    </a:cubicBezTo>
                    <a:cubicBezTo>
                      <a:pt x="18" y="48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45"/>
                      <a:pt x="19" y="45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0" y="42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8"/>
                      <a:pt x="24" y="38"/>
                      <a:pt x="24" y="37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5" y="36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2"/>
                      <a:pt x="25" y="32"/>
                    </a:cubicBezTo>
                    <a:cubicBezTo>
                      <a:pt x="25" y="32"/>
                      <a:pt x="25" y="32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3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8" y="30"/>
                      <a:pt x="18" y="30"/>
                    </a:cubicBezTo>
                    <a:cubicBezTo>
                      <a:pt x="18" y="30"/>
                      <a:pt x="18" y="30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3" y="25"/>
                    </a:cubicBezTo>
                    <a:cubicBezTo>
                      <a:pt x="14" y="25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1" y="24"/>
                      <a:pt x="11" y="24"/>
                    </a:cubicBezTo>
                    <a:cubicBezTo>
                      <a:pt x="11" y="24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9" y="23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5"/>
                      <a:pt x="8" y="25"/>
                      <a:pt x="7" y="25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20"/>
                      <a:pt x="6" y="20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2" y="13"/>
                      <a:pt x="12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6"/>
                      <a:pt x="21" y="5"/>
                      <a:pt x="21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20" y="2"/>
                      <a:pt x="22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30" y="1"/>
                      <a:pt x="30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3" y="1"/>
                      <a:pt x="37" y="1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3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9" y="8"/>
                      <a:pt x="39" y="8"/>
                      <a:pt x="39" y="9"/>
                    </a:cubicBezTo>
                    <a:cubicBezTo>
                      <a:pt x="39" y="9"/>
                      <a:pt x="39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2" y="9"/>
                      <a:pt x="42" y="9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0"/>
                      <a:pt x="42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0"/>
                      <a:pt x="47" y="10"/>
                      <a:pt x="47" y="10"/>
                    </a:cubicBezTo>
                    <a:cubicBezTo>
                      <a:pt x="47" y="10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6" y="8"/>
                      <a:pt x="47" y="8"/>
                    </a:cubicBezTo>
                    <a:cubicBezTo>
                      <a:pt x="47" y="8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8" y="9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9"/>
                      <a:pt x="48" y="9"/>
                      <a:pt x="48" y="1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5" y="13"/>
                      <a:pt x="45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3"/>
                      <a:pt x="44" y="13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8" y="13"/>
                      <a:pt x="38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5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4" y="22"/>
                      <a:pt x="35" y="22"/>
                    </a:cubicBezTo>
                    <a:cubicBezTo>
                      <a:pt x="35" y="22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6" y="23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5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7" y="28"/>
                      <a:pt x="47" y="28"/>
                    </a:cubicBezTo>
                    <a:cubicBezTo>
                      <a:pt x="47" y="28"/>
                      <a:pt x="46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7" y="30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7" y="30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2"/>
                      <a:pt x="47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46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40"/>
                      <a:pt x="47" y="41"/>
                      <a:pt x="47" y="41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46" y="41"/>
                      <a:pt x="46" y="41"/>
                      <a:pt x="46" y="41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7" y="43"/>
                      <a:pt x="47" y="43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5"/>
                      <a:pt x="47" y="45"/>
                    </a:cubicBezTo>
                    <a:cubicBezTo>
                      <a:pt x="47" y="45"/>
                      <a:pt x="47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46" y="45"/>
                      <a:pt x="46" y="45"/>
                      <a:pt x="46" y="46"/>
                    </a:cubicBezTo>
                    <a:cubicBezTo>
                      <a:pt x="46" y="46"/>
                      <a:pt x="46" y="46"/>
                      <a:pt x="46" y="46"/>
                    </a:cubicBezTo>
                    <a:cubicBezTo>
                      <a:pt x="46" y="46"/>
                      <a:pt x="46" y="46"/>
                      <a:pt x="46" y="46"/>
                    </a:cubicBezTo>
                    <a:cubicBezTo>
                      <a:pt x="46" y="46"/>
                      <a:pt x="47" y="46"/>
                      <a:pt x="47" y="46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7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50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1"/>
                      <a:pt x="53" y="41"/>
                      <a:pt x="53" y="41"/>
                    </a:cubicBezTo>
                    <a:cubicBezTo>
                      <a:pt x="53" y="41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4" y="39"/>
                      <a:pt x="54" y="39"/>
                    </a:cubicBezTo>
                    <a:cubicBezTo>
                      <a:pt x="54" y="39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7"/>
                      <a:pt x="54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6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9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56" y="28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25"/>
                      <a:pt x="57" y="24"/>
                      <a:pt x="56" y="24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3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3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1" y="16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2" y="15"/>
                      <a:pt x="52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20"/>
                      <a:pt x="54" y="20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21"/>
                      <a:pt x="55" y="21"/>
                      <a:pt x="55" y="22"/>
                    </a:cubicBezTo>
                    <a:cubicBezTo>
                      <a:pt x="55" y="22"/>
                      <a:pt x="55" y="22"/>
                      <a:pt x="56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5" y="19"/>
                      <a:pt x="55" y="19"/>
                      <a:pt x="55" y="19"/>
                    </a:cubicBezTo>
                    <a:close/>
                    <a:moveTo>
                      <a:pt x="39" y="3"/>
                    </a:moveTo>
                    <a:cubicBezTo>
                      <a:pt x="39" y="3"/>
                      <a:pt x="39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9" y="3"/>
                      <a:pt x="39" y="3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lose/>
                    <a:moveTo>
                      <a:pt x="37" y="3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6" y="4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8" y="5"/>
                      <a:pt x="38" y="5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8" y="5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3"/>
                      <a:pt x="38" y="2"/>
                      <a:pt x="38" y="2"/>
                    </a:cubicBezTo>
                    <a:cubicBezTo>
                      <a:pt x="38" y="2"/>
                      <a:pt x="38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lose/>
                    <a:moveTo>
                      <a:pt x="55" y="38"/>
                    </a:moveTo>
                    <a:cubicBezTo>
                      <a:pt x="56" y="38"/>
                      <a:pt x="56" y="38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4" y="38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40"/>
                      <a:pt x="54" y="40"/>
                      <a:pt x="54" y="40"/>
                    </a:cubicBezTo>
                    <a:cubicBezTo>
                      <a:pt x="54" y="40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5" y="41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81015" tIns="40507" rIns="81015" bIns="40507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172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344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516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6888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8610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70332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32054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937760" algn="l" defTabSz="1234440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1825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3.7037E-6 L 0.11081 -3.7037E-6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3.7037E-6 L -2.29167E-6 -3.7037E-6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3.7037E-6 L -0.10885 -3.7037E-6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-3.7037E-6 L 8.33333E-7 -3.7037E-6 " pathEditMode="relative" rAng="0" ptsTypes="AA">
                                      <p:cBhvr>
                                        <p:cTn id="25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3.7037E-6 L -0.10885 -3.7037E-6 " pathEditMode="relative" rAng="0" ptsTypes="AA">
                                      <p:cBhvr>
                                        <p:cTn id="30" dur="75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-3.7037E-6 L 8.33333E-7 -3.7037E-6 " pathEditMode="relative" rAng="0" ptsTypes="AA">
                                      <p:cBhvr>
                                        <p:cTn id="32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3981 L 3.125E-6 0.14815 " pathEditMode="relative" rAng="0" ptsTypes="AA">
                                      <p:cBhvr>
                                        <p:cTn id="37" dur="75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125E-6 -0.03981 L 3.125E-6 -3.7037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3.7037E-6 L 0.11081 -3.7037E-6 " pathEditMode="relative" rAng="0" ptsTypes="AA">
                                      <p:cBhvr>
                                        <p:cTn id="44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3.7037E-6 L -2.29167E-6 -3.7037E-6 " pathEditMode="relative" rAng="0" ptsTypes="AA">
                                      <p:cBhvr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51" dur="750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53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7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2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7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0.03889 L -4.58333E-6 -0.14814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0.03843 L -4.58333E-6 -3.7037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4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8" grpId="1" animBg="1"/>
      <p:bldP spid="108" grpId="2" animBg="1"/>
      <p:bldP spid="111" grpId="0" animBg="1"/>
      <p:bldP spid="87" grpId="0"/>
      <p:bldP spid="87" grpId="1"/>
      <p:bldP spid="87" grpId="2"/>
      <p:bldP spid="89" grpId="0" animBg="1"/>
      <p:bldP spid="90" grpId="0" animBg="1"/>
      <p:bldP spid="90" grpId="1" animBg="1"/>
      <p:bldP spid="90" grpId="2" animBg="1"/>
      <p:bldP spid="13" grpId="0" animBg="1"/>
      <p:bldP spid="20" grpId="0" animBg="1"/>
      <p:bldP spid="20" grpId="1" animBg="1"/>
      <p:bldP spid="20" grpId="2" animBg="1"/>
      <p:bldP spid="85" grpId="0" animBg="1"/>
      <p:bldP spid="85" grpId="1" animBg="1"/>
      <p:bldP spid="85" grpId="2" animBg="1"/>
      <p:bldP spid="21" grpId="0" animBg="1"/>
      <p:bldP spid="21" grpId="1" animBg="1"/>
      <p:bldP spid="21" grpId="2" animBg="1"/>
      <p:bldP spid="61" grpId="0" animBg="1"/>
      <p:bldP spid="61" grpId="1" animBg="1"/>
      <p:bldP spid="61" grpId="2" animBg="1"/>
      <p:bldP spid="22" grpId="0" animBg="1"/>
      <p:bldP spid="84" grpId="0" animBg="1"/>
      <p:bldP spid="84" grpId="1" animBg="1"/>
      <p:bldP spid="84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692990" y="987879"/>
            <a:ext cx="3996378" cy="3398501"/>
            <a:chOff x="-4798513" y="274911"/>
            <a:chExt cx="7552299" cy="6418848"/>
          </a:xfrm>
          <a:solidFill>
            <a:schemeClr val="tx2"/>
          </a:solidFill>
        </p:grpSpPr>
        <p:sp>
          <p:nvSpPr>
            <p:cNvPr id="3" name="椭圆 2"/>
            <p:cNvSpPr/>
            <p:nvPr/>
          </p:nvSpPr>
          <p:spPr>
            <a:xfrm>
              <a:off x="-4798513" y="274911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-1741835" y="1972493"/>
              <a:ext cx="4495621" cy="30236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21898" tIns="60948" rIns="121898" bIns="60948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  <a:endParaRPr lang="en-US" altLang="zh-CN" sz="4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</p:grpSp>
      <p:sp>
        <p:nvSpPr>
          <p:cNvPr id="5" name="圆角矩形 4"/>
          <p:cNvSpPr/>
          <p:nvPr/>
        </p:nvSpPr>
        <p:spPr>
          <a:xfrm>
            <a:off x="3645581" y="900185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26786" y="900186"/>
            <a:ext cx="3316169" cy="453876"/>
            <a:chOff x="6339097" y="1573726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7" name="圆角矩形 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6723350" y="1614014"/>
              <a:ext cx="3336265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目前的开发进展及结果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645581" y="2229109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405621" y="2229110"/>
            <a:ext cx="3316169" cy="453876"/>
            <a:chOff x="6315199" y="2410178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1" name="圆角矩形 10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47248" y="2450466"/>
              <a:ext cx="2653073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存在问题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3645581" y="3558033"/>
            <a:ext cx="454559" cy="45387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63" tIns="54032" rIns="108063" bIns="54032"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26786" y="3558034"/>
            <a:ext cx="3316169" cy="453876"/>
            <a:chOff x="6339097" y="3296031"/>
            <a:chExt cx="3744416" cy="51150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5" name="圆角矩形 1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6723349" y="3336319"/>
              <a:ext cx="2736304" cy="451096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计划安排</a:t>
              </a:r>
              <a:endParaRPr lang="zh-CN" altLang="zh-CN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下箭头 24"/>
          <p:cNvSpPr/>
          <p:nvPr/>
        </p:nvSpPr>
        <p:spPr>
          <a:xfrm rot="16200000">
            <a:off x="2601678" y="840407"/>
            <a:ext cx="511163" cy="60207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20" tIns="40511" rIns="81020" bIns="40511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67386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13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9" grpId="0" animBg="1"/>
      <p:bldP spid="9" grpId="1" animBg="1"/>
      <p:bldP spid="13" grpId="0" animBg="1"/>
      <p:bldP spid="13" grpId="1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25731" y="2625174"/>
            <a:ext cx="3157467" cy="7386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初步配置了一个服务器（</a:t>
            </a:r>
            <a:r>
              <a:rPr lang="en-US" altLang="zh-CN" sz="14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tomcat</a:t>
            </a:r>
            <a:r>
              <a:rPr lang="zh-CN" altLang="en-US" sz="14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），</a:t>
            </a:r>
            <a:endParaRPr lang="en-US" altLang="zh-CN" sz="14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并根据要求设计了企业注册所用的表</a:t>
            </a:r>
            <a:endParaRPr lang="en-US" altLang="zh-CN" sz="14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单和产品信息记录的表单</a:t>
            </a:r>
            <a:endParaRPr lang="en-US" altLang="zh-CN" sz="14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81822" y="3648036"/>
            <a:ext cx="4274440" cy="8402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将加密算法的</a:t>
            </a:r>
            <a:r>
              <a:rPr lang="en-US" altLang="zh-CN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代码和</a:t>
            </a:r>
            <a:r>
              <a:rPr lang="en-US" altLang="zh-CN" sz="1620" b="1" dirty="0" err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jsp</a:t>
            </a:r>
            <a:r>
              <a:rPr lang="zh-CN" altLang="en-US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网页结合起来，</a:t>
            </a:r>
            <a:endParaRPr lang="en-US" altLang="zh-CN" sz="162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可以将用户填写的资料加密生成二维码展示</a:t>
            </a:r>
            <a:endParaRPr lang="en-US" altLang="zh-CN" sz="162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2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在动态网页上</a:t>
            </a:r>
            <a:endParaRPr lang="en-US" altLang="zh-CN" sz="162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75090" y="1830251"/>
            <a:ext cx="228780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利用</a:t>
            </a:r>
            <a:r>
              <a:rPr lang="en-US" altLang="zh-CN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JDBC</a:t>
            </a:r>
            <a:r>
              <a:rPr lang="zh-CN" altLang="en-US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连接</a:t>
            </a:r>
            <a:r>
              <a:rPr lang="en-US" altLang="zh-CN" sz="1200" b="1" dirty="0" err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jsp</a:t>
            </a:r>
            <a:r>
              <a:rPr lang="zh-CN" altLang="en-US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MySQL</a:t>
            </a:r>
            <a:r>
              <a:rPr lang="zh-CN" altLang="en-US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endParaRPr lang="en-US" altLang="zh-CN" sz="12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初步实现数据的存储和读取</a:t>
            </a:r>
            <a:endParaRPr lang="en-US" altLang="zh-CN" sz="12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1640" y="1535929"/>
            <a:ext cx="1750220" cy="2413153"/>
            <a:chOff x="681032" y="1902140"/>
            <a:chExt cx="1944688" cy="2681281"/>
          </a:xfrm>
        </p:grpSpPr>
        <p:sp>
          <p:nvSpPr>
            <p:cNvPr id="8" name="椭圆​​ 2"/>
            <p:cNvSpPr/>
            <p:nvPr/>
          </p:nvSpPr>
          <p:spPr>
            <a:xfrm>
              <a:off x="681032" y="1902140"/>
              <a:ext cx="1944688" cy="2447925"/>
            </a:xfrm>
            <a:custGeom>
              <a:avLst/>
              <a:gdLst/>
              <a:ahLst/>
              <a:cxnLst/>
              <a:rect l="l" t="t" r="r" b="b"/>
              <a:pathLst>
                <a:path w="1944132" h="2448272">
                  <a:moveTo>
                    <a:pt x="972066" y="0"/>
                  </a:moveTo>
                  <a:cubicBezTo>
                    <a:pt x="1508923" y="0"/>
                    <a:pt x="1944132" y="435209"/>
                    <a:pt x="1944132" y="972066"/>
                  </a:cubicBezTo>
                  <a:cubicBezTo>
                    <a:pt x="1944132" y="1465344"/>
                    <a:pt x="1576711" y="1872807"/>
                    <a:pt x="1100480" y="1934684"/>
                  </a:cubicBezTo>
                  <a:lnTo>
                    <a:pt x="972066" y="2448272"/>
                  </a:lnTo>
                  <a:lnTo>
                    <a:pt x="843652" y="1934684"/>
                  </a:lnTo>
                  <a:cubicBezTo>
                    <a:pt x="367421" y="1872807"/>
                    <a:pt x="0" y="1465344"/>
                    <a:pt x="0" y="972066"/>
                  </a:cubicBezTo>
                  <a:cubicBezTo>
                    <a:pt x="0" y="435209"/>
                    <a:pt x="435209" y="0"/>
                    <a:pt x="97206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2700000" scaled="1"/>
            </a:gradFill>
            <a:ln>
              <a:noFill/>
            </a:ln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20" kern="0" dirty="0">
                <a:solidFill>
                  <a:srgbClr val="000000"/>
                </a:solidFill>
                <a:latin typeface="Arial" pitchFamily="34" charset="0"/>
                <a:ea typeface="华文细黑" pitchFamily="2" charset="-122"/>
              </a:endParaRPr>
            </a:p>
          </p:txBody>
        </p:sp>
        <p:sp>
          <p:nvSpPr>
            <p:cNvPr id="9" name="椭圆​​ 6"/>
            <p:cNvSpPr/>
            <p:nvPr/>
          </p:nvSpPr>
          <p:spPr>
            <a:xfrm>
              <a:off x="897230" y="4432300"/>
              <a:ext cx="1512168" cy="151121"/>
            </a:xfrm>
            <a:prstGeom prst="ellipse">
              <a:avLst/>
            </a:prstGeom>
            <a:gradFill flip="none" rotWithShape="1">
              <a:gsLst>
                <a:gs pos="80000">
                  <a:sysClr val="window" lastClr="CAEACE">
                    <a:alpha val="0"/>
                  </a:sysClr>
                </a:gs>
                <a:gs pos="0">
                  <a:srgbClr val="FFFFFF">
                    <a:lumMod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822960">
                <a:defRPr/>
              </a:pPr>
              <a:endParaRPr lang="zh-CN" altLang="en-US" sz="1620" kern="0">
                <a:solidFill>
                  <a:prstClr val="white"/>
                </a:solidFill>
              </a:endParaRPr>
            </a:p>
          </p:txBody>
        </p:sp>
        <p:sp>
          <p:nvSpPr>
            <p:cNvPr id="10" name="矩形​​ 16"/>
            <p:cNvSpPr>
              <a:spLocks noChangeArrowheads="1"/>
            </p:cNvSpPr>
            <p:nvPr/>
          </p:nvSpPr>
          <p:spPr bwMode="auto">
            <a:xfrm>
              <a:off x="783650" y="2252963"/>
              <a:ext cx="1745848" cy="1210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16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加密算法</a:t>
              </a:r>
              <a:endParaRPr lang="en-US" altLang="zh-CN" sz="216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16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&amp;</a:t>
              </a:r>
            </a:p>
            <a:p>
              <a:pPr algn="ctr" defTabSz="82296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16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二维码生成</a:t>
              </a:r>
              <a:endParaRPr lang="en-US" altLang="zh-CN" sz="216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550490" y="1200173"/>
            <a:ext cx="1295876" cy="1751634"/>
            <a:chOff x="3146420" y="1529078"/>
            <a:chExt cx="1439862" cy="1946260"/>
          </a:xfrm>
        </p:grpSpPr>
        <p:sp>
          <p:nvSpPr>
            <p:cNvPr id="13" name="椭圆​​ 2"/>
            <p:cNvSpPr/>
            <p:nvPr/>
          </p:nvSpPr>
          <p:spPr>
            <a:xfrm>
              <a:off x="3146420" y="1529078"/>
              <a:ext cx="1439862" cy="1812925"/>
            </a:xfrm>
            <a:custGeom>
              <a:avLst/>
              <a:gdLst/>
              <a:ahLst/>
              <a:cxnLst/>
              <a:rect l="l" t="t" r="r" b="b"/>
              <a:pathLst>
                <a:path w="1944132" h="2448272">
                  <a:moveTo>
                    <a:pt x="972066" y="0"/>
                  </a:moveTo>
                  <a:cubicBezTo>
                    <a:pt x="1508923" y="0"/>
                    <a:pt x="1944132" y="435209"/>
                    <a:pt x="1944132" y="972066"/>
                  </a:cubicBezTo>
                  <a:cubicBezTo>
                    <a:pt x="1944132" y="1465344"/>
                    <a:pt x="1576711" y="1872807"/>
                    <a:pt x="1100480" y="1934684"/>
                  </a:cubicBezTo>
                  <a:lnTo>
                    <a:pt x="972066" y="2448272"/>
                  </a:lnTo>
                  <a:lnTo>
                    <a:pt x="843652" y="1934684"/>
                  </a:lnTo>
                  <a:cubicBezTo>
                    <a:pt x="367421" y="1872807"/>
                    <a:pt x="0" y="1465344"/>
                    <a:pt x="0" y="972066"/>
                  </a:cubicBezTo>
                  <a:cubicBezTo>
                    <a:pt x="0" y="435209"/>
                    <a:pt x="435209" y="0"/>
                    <a:pt x="97206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2700000" scaled="1"/>
            </a:gradFill>
            <a:ln>
              <a:noFill/>
            </a:ln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20" kern="0" dirty="0">
                <a:solidFill>
                  <a:srgbClr val="000000"/>
                </a:solidFill>
                <a:latin typeface="Arial" pitchFamily="34" charset="0"/>
                <a:ea typeface="华文细黑" pitchFamily="2" charset="-122"/>
              </a:endParaRPr>
            </a:p>
          </p:txBody>
        </p:sp>
        <p:sp>
          <p:nvSpPr>
            <p:cNvPr id="14" name="椭圆​​ 9"/>
            <p:cNvSpPr/>
            <p:nvPr/>
          </p:nvSpPr>
          <p:spPr>
            <a:xfrm>
              <a:off x="3273494" y="3380494"/>
              <a:ext cx="1116000" cy="94844"/>
            </a:xfrm>
            <a:prstGeom prst="ellipse">
              <a:avLst/>
            </a:prstGeom>
            <a:gradFill flip="none" rotWithShape="1">
              <a:gsLst>
                <a:gs pos="80000">
                  <a:sysClr val="window" lastClr="CAEACE">
                    <a:alpha val="0"/>
                  </a:sysClr>
                </a:gs>
                <a:gs pos="0">
                  <a:srgbClr val="FFFFFF">
                    <a:lumMod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822960">
                <a:defRPr/>
              </a:pPr>
              <a:endParaRPr lang="zh-CN" altLang="en-US" sz="1620" kern="0">
                <a:solidFill>
                  <a:prstClr val="white"/>
                </a:solidFill>
              </a:endParaRPr>
            </a:p>
          </p:txBody>
        </p:sp>
        <p:sp>
          <p:nvSpPr>
            <p:cNvPr id="15" name="矩形​​ 17"/>
            <p:cNvSpPr>
              <a:spLocks noChangeArrowheads="1"/>
            </p:cNvSpPr>
            <p:nvPr/>
          </p:nvSpPr>
          <p:spPr bwMode="auto">
            <a:xfrm>
              <a:off x="3507280" y="1666507"/>
              <a:ext cx="718145" cy="10259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表单</a:t>
              </a:r>
              <a:endParaRPr lang="en-US" altLang="zh-CN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的</a:t>
              </a:r>
              <a:endParaRPr lang="en-US" altLang="zh-CN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生成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148064" y="853743"/>
            <a:ext cx="1120479" cy="1501983"/>
            <a:chOff x="5073645" y="1252853"/>
            <a:chExt cx="1012825" cy="1357676"/>
          </a:xfrm>
        </p:grpSpPr>
        <p:sp>
          <p:nvSpPr>
            <p:cNvPr id="18" name="椭圆​​ 2"/>
            <p:cNvSpPr/>
            <p:nvPr/>
          </p:nvSpPr>
          <p:spPr>
            <a:xfrm>
              <a:off x="5073645" y="1252853"/>
              <a:ext cx="1012825" cy="1274762"/>
            </a:xfrm>
            <a:custGeom>
              <a:avLst/>
              <a:gdLst/>
              <a:ahLst/>
              <a:cxnLst/>
              <a:rect l="l" t="t" r="r" b="b"/>
              <a:pathLst>
                <a:path w="1944132" h="2448272">
                  <a:moveTo>
                    <a:pt x="972066" y="0"/>
                  </a:moveTo>
                  <a:cubicBezTo>
                    <a:pt x="1508923" y="0"/>
                    <a:pt x="1944132" y="435209"/>
                    <a:pt x="1944132" y="972066"/>
                  </a:cubicBezTo>
                  <a:cubicBezTo>
                    <a:pt x="1944132" y="1465344"/>
                    <a:pt x="1576711" y="1872807"/>
                    <a:pt x="1100480" y="1934684"/>
                  </a:cubicBezTo>
                  <a:lnTo>
                    <a:pt x="972066" y="2448272"/>
                  </a:lnTo>
                  <a:lnTo>
                    <a:pt x="843652" y="1934684"/>
                  </a:lnTo>
                  <a:cubicBezTo>
                    <a:pt x="367421" y="1872807"/>
                    <a:pt x="0" y="1465344"/>
                    <a:pt x="0" y="972066"/>
                  </a:cubicBezTo>
                  <a:cubicBezTo>
                    <a:pt x="0" y="435209"/>
                    <a:pt x="435209" y="0"/>
                    <a:pt x="97206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2700000" scaled="1"/>
            </a:gradFill>
            <a:ln>
              <a:noFill/>
            </a:ln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20" kern="0">
                <a:solidFill>
                  <a:srgbClr val="000000"/>
                </a:solidFill>
                <a:latin typeface="Arial" pitchFamily="34" charset="0"/>
                <a:ea typeface="华文细黑" pitchFamily="2" charset="-122"/>
              </a:endParaRPr>
            </a:p>
          </p:txBody>
        </p:sp>
        <p:sp>
          <p:nvSpPr>
            <p:cNvPr id="19" name="椭圆​​ 10"/>
            <p:cNvSpPr/>
            <p:nvPr/>
          </p:nvSpPr>
          <p:spPr>
            <a:xfrm>
              <a:off x="5217790" y="2515685"/>
              <a:ext cx="720000" cy="94844"/>
            </a:xfrm>
            <a:prstGeom prst="ellipse">
              <a:avLst/>
            </a:prstGeom>
            <a:gradFill flip="none" rotWithShape="1">
              <a:gsLst>
                <a:gs pos="80000">
                  <a:sysClr val="window" lastClr="CAEACE">
                    <a:alpha val="0"/>
                  </a:sysClr>
                </a:gs>
                <a:gs pos="0">
                  <a:srgbClr val="FFFFFF">
                    <a:lumMod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822960">
                <a:defRPr/>
              </a:pPr>
              <a:endParaRPr lang="zh-CN" altLang="en-US" sz="1620" kern="0">
                <a:solidFill>
                  <a:prstClr val="white"/>
                </a:solidFill>
              </a:endParaRPr>
            </a:p>
          </p:txBody>
        </p:sp>
        <p:sp>
          <p:nvSpPr>
            <p:cNvPr id="20" name="矩形​​ 18"/>
            <p:cNvSpPr>
              <a:spLocks noChangeArrowheads="1"/>
            </p:cNvSpPr>
            <p:nvPr/>
          </p:nvSpPr>
          <p:spPr bwMode="auto">
            <a:xfrm>
              <a:off x="5218026" y="1340336"/>
              <a:ext cx="761009" cy="684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4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JSP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4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&amp;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40" b="1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MySQL</a:t>
              </a:r>
              <a:endParaRPr lang="zh-CN" altLang="en-US" sz="144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00437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75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4A8C29-3A64-4D4B-9019-CB86F938BFE6}"/>
              </a:ext>
            </a:extLst>
          </p:cNvPr>
          <p:cNvGrpSpPr/>
          <p:nvPr/>
        </p:nvGrpSpPr>
        <p:grpSpPr>
          <a:xfrm>
            <a:off x="1979712" y="555526"/>
            <a:ext cx="6192688" cy="3897724"/>
            <a:chOff x="1979712" y="555526"/>
            <a:chExt cx="6192688" cy="3897724"/>
          </a:xfrm>
        </p:grpSpPr>
        <p:pic>
          <p:nvPicPr>
            <p:cNvPr id="12" name="图片 11" descr="C:\Users\Administrator\AppData\Local\Microsoft\Windows\INetCache\Content.Word\加密解密.png">
              <a:extLst>
                <a:ext uri="{FF2B5EF4-FFF2-40B4-BE49-F238E27FC236}">
                  <a16:creationId xmlns:a16="http://schemas.microsoft.com/office/drawing/2014/main" id="{9A5F74E8-CBD0-471C-8E05-E0A6A52BA058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848"/>
            <a:stretch/>
          </p:blipFill>
          <p:spPr bwMode="auto">
            <a:xfrm>
              <a:off x="1979712" y="555526"/>
              <a:ext cx="6192688" cy="362930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FEF91753-F416-4731-A483-975B1EC9CBCF}"/>
                </a:ext>
              </a:extLst>
            </p:cNvPr>
            <p:cNvSpPr txBox="1"/>
            <p:nvPr/>
          </p:nvSpPr>
          <p:spPr>
            <a:xfrm>
              <a:off x="2987824" y="4083918"/>
              <a:ext cx="4550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利用</a:t>
              </a:r>
              <a:r>
                <a:rPr lang="en-US" altLang="zh-CN" dirty="0">
                  <a:solidFill>
                    <a:srgbClr val="FF0000"/>
                  </a:solidFill>
                </a:rPr>
                <a:t>NetBeans</a:t>
              </a:r>
              <a:r>
                <a:rPr lang="zh-CN" altLang="en-US" dirty="0">
                  <a:solidFill>
                    <a:srgbClr val="FF0000"/>
                  </a:solidFill>
                </a:rPr>
                <a:t>来对原始数据进行加密和解密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812F801-C529-4DF0-9744-AB8D45A06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7D0545-225C-4BFA-A253-B18AB36861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3028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EC6990-70AB-435C-97EA-84AA775B0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55911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2806D63-985D-4B97-A366-44E06DB90522}"/>
              </a:ext>
            </a:extLst>
          </p:cNvPr>
          <p:cNvGrpSpPr/>
          <p:nvPr/>
        </p:nvGrpSpPr>
        <p:grpSpPr>
          <a:xfrm>
            <a:off x="1979712" y="555526"/>
            <a:ext cx="5540251" cy="3061549"/>
            <a:chOff x="1979712" y="555526"/>
            <a:chExt cx="5540251" cy="3061549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307A99A3-04BD-4097-AFA7-189D615880D9}"/>
                </a:ext>
              </a:extLst>
            </p:cNvPr>
            <p:cNvGrpSpPr/>
            <p:nvPr/>
          </p:nvGrpSpPr>
          <p:grpSpPr>
            <a:xfrm>
              <a:off x="1979712" y="626830"/>
              <a:ext cx="2400300" cy="2990245"/>
              <a:chOff x="1979712" y="626830"/>
              <a:chExt cx="2400300" cy="2990245"/>
            </a:xfrm>
          </p:grpSpPr>
          <p:pic>
            <p:nvPicPr>
              <p:cNvPr id="1028" name="图片 2" descr="425396940699959461">
                <a:extLst>
                  <a:ext uri="{FF2B5EF4-FFF2-40B4-BE49-F238E27FC236}">
                    <a16:creationId xmlns:a16="http://schemas.microsoft.com/office/drawing/2014/main" id="{9B077873-C926-475D-BB1F-0B33DEB958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7417"/>
              <a:stretch>
                <a:fillRect/>
              </a:stretch>
            </p:blipFill>
            <p:spPr bwMode="auto">
              <a:xfrm>
                <a:off x="1979712" y="626830"/>
                <a:ext cx="2400300" cy="2571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573FE608-5349-4426-80E2-4F8E492F35E6}"/>
                  </a:ext>
                </a:extLst>
              </p:cNvPr>
              <p:cNvSpPr txBox="1"/>
              <p:nvPr/>
            </p:nvSpPr>
            <p:spPr>
              <a:xfrm>
                <a:off x="2312011" y="3247743"/>
                <a:ext cx="18004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FF0000"/>
                    </a:solidFill>
                  </a:rPr>
                  <a:t>企业的基本信息</a:t>
                </a: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055C31E3-0340-43D1-ACF2-CF61D23FFB90}"/>
                </a:ext>
              </a:extLst>
            </p:cNvPr>
            <p:cNvGrpSpPr/>
            <p:nvPr/>
          </p:nvGrpSpPr>
          <p:grpSpPr>
            <a:xfrm>
              <a:off x="4976788" y="555526"/>
              <a:ext cx="2543175" cy="3051366"/>
              <a:chOff x="4976788" y="555526"/>
              <a:chExt cx="2543175" cy="3051366"/>
            </a:xfrm>
          </p:grpSpPr>
          <p:pic>
            <p:nvPicPr>
              <p:cNvPr id="1027" name="Picture 3" descr="229629573641627723">
                <a:extLst>
                  <a:ext uri="{FF2B5EF4-FFF2-40B4-BE49-F238E27FC236}">
                    <a16:creationId xmlns:a16="http://schemas.microsoft.com/office/drawing/2014/main" id="{0628F21F-2E19-4D52-B874-2752CBE4A9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2413" b="13255"/>
              <a:stretch>
                <a:fillRect/>
              </a:stretch>
            </p:blipFill>
            <p:spPr bwMode="auto">
              <a:xfrm>
                <a:off x="4976788" y="555526"/>
                <a:ext cx="2543175" cy="25622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05F55C8-7261-4AE9-974D-F79AE46F46B8}"/>
                  </a:ext>
                </a:extLst>
              </p:cNvPr>
              <p:cNvSpPr txBox="1"/>
              <p:nvPr/>
            </p:nvSpPr>
            <p:spPr>
              <a:xfrm>
                <a:off x="5288213" y="3237560"/>
                <a:ext cx="18004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FF0000"/>
                    </a:solidFill>
                  </a:rPr>
                  <a:t>产品的基本信息</a:t>
                </a:r>
              </a:p>
            </p:txBody>
          </p:sp>
        </p:grp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D37C3ECF-5AC7-4565-BE10-199D266797A8}"/>
              </a:ext>
            </a:extLst>
          </p:cNvPr>
          <p:cNvSpPr txBox="1"/>
          <p:nvPr/>
        </p:nvSpPr>
        <p:spPr>
          <a:xfrm>
            <a:off x="2409114" y="3705218"/>
            <a:ext cx="4464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利用</a:t>
            </a:r>
            <a:r>
              <a:rPr lang="en-US" altLang="zh-CN" dirty="0" err="1">
                <a:solidFill>
                  <a:srgbClr val="FF0000"/>
                </a:solidFill>
              </a:rPr>
              <a:t>esplise&amp;Tomcat</a:t>
            </a:r>
            <a:r>
              <a:rPr lang="zh-CN" altLang="en-US" dirty="0">
                <a:solidFill>
                  <a:srgbClr val="FF0000"/>
                </a:solidFill>
              </a:rPr>
              <a:t>在</a:t>
            </a:r>
            <a:r>
              <a:rPr lang="en-US" altLang="zh-CN" dirty="0" err="1">
                <a:solidFill>
                  <a:srgbClr val="FF0000"/>
                </a:solidFill>
              </a:rPr>
              <a:t>jsp</a:t>
            </a:r>
            <a:r>
              <a:rPr lang="zh-CN" altLang="en-US" dirty="0">
                <a:solidFill>
                  <a:srgbClr val="FF0000"/>
                </a:solidFill>
              </a:rPr>
              <a:t>网页上设计的表单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52EA8DD-9D79-4BDD-9434-FAA42A1D6988}"/>
              </a:ext>
            </a:extLst>
          </p:cNvPr>
          <p:cNvGrpSpPr/>
          <p:nvPr/>
        </p:nvGrpSpPr>
        <p:grpSpPr>
          <a:xfrm>
            <a:off x="974877" y="852063"/>
            <a:ext cx="4801314" cy="3332770"/>
            <a:chOff x="1635894" y="1003735"/>
            <a:chExt cx="4801314" cy="3332770"/>
          </a:xfrm>
        </p:grpSpPr>
        <p:pic>
          <p:nvPicPr>
            <p:cNvPr id="1026" name="Picture 2" descr="618191289228316031">
              <a:extLst>
                <a:ext uri="{FF2B5EF4-FFF2-40B4-BE49-F238E27FC236}">
                  <a16:creationId xmlns:a16="http://schemas.microsoft.com/office/drawing/2014/main" id="{3D19E784-BA07-4260-8727-51D3AF2D5C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521" r="9798" b="39195"/>
            <a:stretch>
              <a:fillRect/>
            </a:stretch>
          </p:blipFill>
          <p:spPr bwMode="auto">
            <a:xfrm>
              <a:off x="1635894" y="1003735"/>
              <a:ext cx="4743450" cy="255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3394514-3277-494F-BDBB-5D336A1EC312}"/>
                </a:ext>
              </a:extLst>
            </p:cNvPr>
            <p:cNvSpPr txBox="1"/>
            <p:nvPr/>
          </p:nvSpPr>
          <p:spPr>
            <a:xfrm>
              <a:off x="1635894" y="3690174"/>
              <a:ext cx="48013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F0000"/>
                  </a:solidFill>
                </a:rPr>
                <a:t>利用</a:t>
              </a:r>
              <a:r>
                <a:rPr lang="en-US" altLang="zh-CN" dirty="0" err="1">
                  <a:solidFill>
                    <a:srgbClr val="FF0000"/>
                  </a:solidFill>
                </a:rPr>
                <a:t>jquery</a:t>
              </a:r>
              <a:r>
                <a:rPr lang="zh-CN" altLang="zh-CN" dirty="0">
                  <a:solidFill>
                    <a:srgbClr val="FF0000"/>
                  </a:solidFill>
                </a:rPr>
                <a:t>二维码生成插件</a:t>
              </a:r>
              <a:r>
                <a:rPr lang="zh-CN" altLang="en-US" dirty="0">
                  <a:solidFill>
                    <a:srgbClr val="FF0000"/>
                  </a:solidFill>
                </a:rPr>
                <a:t>生成二维码</a:t>
              </a:r>
              <a:endParaRPr lang="en-US" altLang="zh-CN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dirty="0">
                  <a:solidFill>
                    <a:srgbClr val="FF0000"/>
                  </a:solidFill>
                </a:rPr>
                <a:t>（目前只做到加密，还没将解密代码放进去）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663310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/>
          <p:cNvSpPr>
            <a:spLocks noEditPoints="1"/>
          </p:cNvSpPr>
          <p:nvPr/>
        </p:nvSpPr>
        <p:spPr bwMode="auto">
          <a:xfrm>
            <a:off x="2878592" y="1179284"/>
            <a:ext cx="1517951" cy="1517218"/>
          </a:xfrm>
          <a:custGeom>
            <a:avLst/>
            <a:gdLst>
              <a:gd name="T0" fmla="*/ 421 w 421"/>
              <a:gd name="T1" fmla="*/ 229 h 421"/>
              <a:gd name="T2" fmla="*/ 398 w 421"/>
              <a:gd name="T3" fmla="*/ 188 h 421"/>
              <a:gd name="T4" fmla="*/ 367 w 421"/>
              <a:gd name="T5" fmla="*/ 146 h 421"/>
              <a:gd name="T6" fmla="*/ 402 w 421"/>
              <a:gd name="T7" fmla="*/ 122 h 421"/>
              <a:gd name="T8" fmla="*/ 361 w 421"/>
              <a:gd name="T9" fmla="*/ 97 h 421"/>
              <a:gd name="T10" fmla="*/ 314 w 421"/>
              <a:gd name="T11" fmla="*/ 77 h 421"/>
              <a:gd name="T12" fmla="*/ 332 w 421"/>
              <a:gd name="T13" fmla="*/ 38 h 421"/>
              <a:gd name="T14" fmla="*/ 285 w 421"/>
              <a:gd name="T15" fmla="*/ 37 h 421"/>
              <a:gd name="T16" fmla="*/ 233 w 421"/>
              <a:gd name="T17" fmla="*/ 43 h 421"/>
              <a:gd name="T18" fmla="*/ 229 w 421"/>
              <a:gd name="T19" fmla="*/ 0 h 421"/>
              <a:gd name="T20" fmla="*/ 188 w 421"/>
              <a:gd name="T21" fmla="*/ 23 h 421"/>
              <a:gd name="T22" fmla="*/ 146 w 421"/>
              <a:gd name="T23" fmla="*/ 54 h 421"/>
              <a:gd name="T24" fmla="*/ 122 w 421"/>
              <a:gd name="T25" fmla="*/ 19 h 421"/>
              <a:gd name="T26" fmla="*/ 98 w 421"/>
              <a:gd name="T27" fmla="*/ 60 h 421"/>
              <a:gd name="T28" fmla="*/ 77 w 421"/>
              <a:gd name="T29" fmla="*/ 107 h 421"/>
              <a:gd name="T30" fmla="*/ 38 w 421"/>
              <a:gd name="T31" fmla="*/ 89 h 421"/>
              <a:gd name="T32" fmla="*/ 37 w 421"/>
              <a:gd name="T33" fmla="*/ 136 h 421"/>
              <a:gd name="T34" fmla="*/ 43 w 421"/>
              <a:gd name="T35" fmla="*/ 188 h 421"/>
              <a:gd name="T36" fmla="*/ 0 w 421"/>
              <a:gd name="T37" fmla="*/ 192 h 421"/>
              <a:gd name="T38" fmla="*/ 24 w 421"/>
              <a:gd name="T39" fmla="*/ 233 h 421"/>
              <a:gd name="T40" fmla="*/ 54 w 421"/>
              <a:gd name="T41" fmla="*/ 274 h 421"/>
              <a:gd name="T42" fmla="*/ 19 w 421"/>
              <a:gd name="T43" fmla="*/ 299 h 421"/>
              <a:gd name="T44" fmla="*/ 60 w 421"/>
              <a:gd name="T45" fmla="*/ 323 h 421"/>
              <a:gd name="T46" fmla="*/ 107 w 421"/>
              <a:gd name="T47" fmla="*/ 344 h 421"/>
              <a:gd name="T48" fmla="*/ 89 w 421"/>
              <a:gd name="T49" fmla="*/ 383 h 421"/>
              <a:gd name="T50" fmla="*/ 137 w 421"/>
              <a:gd name="T51" fmla="*/ 384 h 421"/>
              <a:gd name="T52" fmla="*/ 188 w 421"/>
              <a:gd name="T53" fmla="*/ 378 h 421"/>
              <a:gd name="T54" fmla="*/ 192 w 421"/>
              <a:gd name="T55" fmla="*/ 421 h 421"/>
              <a:gd name="T56" fmla="*/ 233 w 421"/>
              <a:gd name="T57" fmla="*/ 397 h 421"/>
              <a:gd name="T58" fmla="*/ 275 w 421"/>
              <a:gd name="T59" fmla="*/ 367 h 421"/>
              <a:gd name="T60" fmla="*/ 299 w 421"/>
              <a:gd name="T61" fmla="*/ 402 h 421"/>
              <a:gd name="T62" fmla="*/ 324 w 421"/>
              <a:gd name="T63" fmla="*/ 361 h 421"/>
              <a:gd name="T64" fmla="*/ 344 w 421"/>
              <a:gd name="T65" fmla="*/ 314 h 421"/>
              <a:gd name="T66" fmla="*/ 383 w 421"/>
              <a:gd name="T67" fmla="*/ 332 h 421"/>
              <a:gd name="T68" fmla="*/ 384 w 421"/>
              <a:gd name="T69" fmla="*/ 284 h 421"/>
              <a:gd name="T70" fmla="*/ 378 w 421"/>
              <a:gd name="T71" fmla="*/ 233 h 421"/>
              <a:gd name="T72" fmla="*/ 211 w 421"/>
              <a:gd name="T73" fmla="*/ 236 h 421"/>
              <a:gd name="T74" fmla="*/ 211 w 421"/>
              <a:gd name="T75" fmla="*/ 185 h 421"/>
              <a:gd name="T76" fmla="*/ 211 w 421"/>
              <a:gd name="T77" fmla="*/ 236 h 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21" h="421">
                <a:moveTo>
                  <a:pt x="398" y="233"/>
                </a:moveTo>
                <a:cubicBezTo>
                  <a:pt x="421" y="229"/>
                  <a:pt x="421" y="229"/>
                  <a:pt x="421" y="229"/>
                </a:cubicBezTo>
                <a:cubicBezTo>
                  <a:pt x="421" y="192"/>
                  <a:pt x="421" y="192"/>
                  <a:pt x="421" y="192"/>
                </a:cubicBezTo>
                <a:cubicBezTo>
                  <a:pt x="398" y="188"/>
                  <a:pt x="398" y="188"/>
                  <a:pt x="398" y="188"/>
                </a:cubicBezTo>
                <a:cubicBezTo>
                  <a:pt x="378" y="188"/>
                  <a:pt x="378" y="188"/>
                  <a:pt x="378" y="188"/>
                </a:cubicBezTo>
                <a:cubicBezTo>
                  <a:pt x="376" y="173"/>
                  <a:pt x="372" y="159"/>
                  <a:pt x="367" y="146"/>
                </a:cubicBezTo>
                <a:cubicBezTo>
                  <a:pt x="384" y="136"/>
                  <a:pt x="384" y="136"/>
                  <a:pt x="384" y="136"/>
                </a:cubicBezTo>
                <a:cubicBezTo>
                  <a:pt x="402" y="122"/>
                  <a:pt x="402" y="122"/>
                  <a:pt x="402" y="122"/>
                </a:cubicBezTo>
                <a:cubicBezTo>
                  <a:pt x="383" y="89"/>
                  <a:pt x="383" y="89"/>
                  <a:pt x="383" y="89"/>
                </a:cubicBezTo>
                <a:cubicBezTo>
                  <a:pt x="361" y="97"/>
                  <a:pt x="361" y="97"/>
                  <a:pt x="361" y="97"/>
                </a:cubicBezTo>
                <a:cubicBezTo>
                  <a:pt x="344" y="107"/>
                  <a:pt x="344" y="107"/>
                  <a:pt x="344" y="107"/>
                </a:cubicBezTo>
                <a:cubicBezTo>
                  <a:pt x="336" y="96"/>
                  <a:pt x="325" y="85"/>
                  <a:pt x="314" y="77"/>
                </a:cubicBezTo>
                <a:cubicBezTo>
                  <a:pt x="324" y="60"/>
                  <a:pt x="324" y="60"/>
                  <a:pt x="324" y="60"/>
                </a:cubicBezTo>
                <a:cubicBezTo>
                  <a:pt x="332" y="38"/>
                  <a:pt x="332" y="38"/>
                  <a:pt x="332" y="38"/>
                </a:cubicBezTo>
                <a:cubicBezTo>
                  <a:pt x="299" y="19"/>
                  <a:pt x="299" y="19"/>
                  <a:pt x="299" y="19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75" y="54"/>
                  <a:pt x="275" y="54"/>
                  <a:pt x="275" y="54"/>
                </a:cubicBezTo>
                <a:cubicBezTo>
                  <a:pt x="262" y="49"/>
                  <a:pt x="248" y="45"/>
                  <a:pt x="233" y="43"/>
                </a:cubicBezTo>
                <a:cubicBezTo>
                  <a:pt x="233" y="23"/>
                  <a:pt x="233" y="23"/>
                  <a:pt x="233" y="23"/>
                </a:cubicBezTo>
                <a:cubicBezTo>
                  <a:pt x="229" y="0"/>
                  <a:pt x="229" y="0"/>
                  <a:pt x="229" y="0"/>
                </a:cubicBezTo>
                <a:cubicBezTo>
                  <a:pt x="192" y="0"/>
                  <a:pt x="192" y="0"/>
                  <a:pt x="192" y="0"/>
                </a:cubicBezTo>
                <a:cubicBezTo>
                  <a:pt x="188" y="23"/>
                  <a:pt x="188" y="23"/>
                  <a:pt x="188" y="23"/>
                </a:cubicBezTo>
                <a:cubicBezTo>
                  <a:pt x="188" y="43"/>
                  <a:pt x="188" y="43"/>
                  <a:pt x="188" y="43"/>
                </a:cubicBezTo>
                <a:cubicBezTo>
                  <a:pt x="173" y="45"/>
                  <a:pt x="160" y="49"/>
                  <a:pt x="146" y="54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122" y="19"/>
                  <a:pt x="122" y="19"/>
                  <a:pt x="122" y="19"/>
                </a:cubicBezTo>
                <a:cubicBezTo>
                  <a:pt x="89" y="38"/>
                  <a:pt x="89" y="38"/>
                  <a:pt x="89" y="38"/>
                </a:cubicBezTo>
                <a:cubicBezTo>
                  <a:pt x="98" y="60"/>
                  <a:pt x="98" y="60"/>
                  <a:pt x="98" y="60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96" y="85"/>
                  <a:pt x="86" y="96"/>
                  <a:pt x="77" y="107"/>
                </a:cubicBezTo>
                <a:cubicBezTo>
                  <a:pt x="60" y="97"/>
                  <a:pt x="60" y="97"/>
                  <a:pt x="60" y="97"/>
                </a:cubicBezTo>
                <a:cubicBezTo>
                  <a:pt x="38" y="89"/>
                  <a:pt x="38" y="89"/>
                  <a:pt x="38" y="89"/>
                </a:cubicBezTo>
                <a:cubicBezTo>
                  <a:pt x="19" y="122"/>
                  <a:pt x="19" y="122"/>
                  <a:pt x="19" y="122"/>
                </a:cubicBezTo>
                <a:cubicBezTo>
                  <a:pt x="37" y="136"/>
                  <a:pt x="37" y="136"/>
                  <a:pt x="37" y="136"/>
                </a:cubicBezTo>
                <a:cubicBezTo>
                  <a:pt x="54" y="146"/>
                  <a:pt x="54" y="146"/>
                  <a:pt x="54" y="146"/>
                </a:cubicBezTo>
                <a:cubicBezTo>
                  <a:pt x="49" y="159"/>
                  <a:pt x="45" y="173"/>
                  <a:pt x="43" y="188"/>
                </a:cubicBezTo>
                <a:cubicBezTo>
                  <a:pt x="24" y="188"/>
                  <a:pt x="24" y="188"/>
                  <a:pt x="24" y="188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229"/>
                  <a:pt x="0" y="229"/>
                  <a:pt x="0" y="229"/>
                </a:cubicBezTo>
                <a:cubicBezTo>
                  <a:pt x="24" y="233"/>
                  <a:pt x="24" y="233"/>
                  <a:pt x="24" y="233"/>
                </a:cubicBezTo>
                <a:cubicBezTo>
                  <a:pt x="43" y="233"/>
                  <a:pt x="43" y="233"/>
                  <a:pt x="43" y="233"/>
                </a:cubicBezTo>
                <a:cubicBezTo>
                  <a:pt x="45" y="247"/>
                  <a:pt x="49" y="261"/>
                  <a:pt x="54" y="274"/>
                </a:cubicBezTo>
                <a:cubicBezTo>
                  <a:pt x="37" y="284"/>
                  <a:pt x="37" y="284"/>
                  <a:pt x="37" y="284"/>
                </a:cubicBezTo>
                <a:cubicBezTo>
                  <a:pt x="19" y="299"/>
                  <a:pt x="19" y="299"/>
                  <a:pt x="19" y="299"/>
                </a:cubicBezTo>
                <a:cubicBezTo>
                  <a:pt x="38" y="332"/>
                  <a:pt x="38" y="332"/>
                  <a:pt x="38" y="332"/>
                </a:cubicBezTo>
                <a:cubicBezTo>
                  <a:pt x="60" y="323"/>
                  <a:pt x="60" y="323"/>
                  <a:pt x="60" y="323"/>
                </a:cubicBezTo>
                <a:cubicBezTo>
                  <a:pt x="77" y="314"/>
                  <a:pt x="77" y="314"/>
                  <a:pt x="77" y="314"/>
                </a:cubicBezTo>
                <a:cubicBezTo>
                  <a:pt x="86" y="325"/>
                  <a:pt x="96" y="335"/>
                  <a:pt x="107" y="344"/>
                </a:cubicBezTo>
                <a:cubicBezTo>
                  <a:pt x="98" y="361"/>
                  <a:pt x="98" y="361"/>
                  <a:pt x="98" y="361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122" y="402"/>
                  <a:pt x="122" y="402"/>
                  <a:pt x="122" y="402"/>
                </a:cubicBezTo>
                <a:cubicBezTo>
                  <a:pt x="137" y="384"/>
                  <a:pt x="137" y="384"/>
                  <a:pt x="137" y="384"/>
                </a:cubicBezTo>
                <a:cubicBezTo>
                  <a:pt x="146" y="367"/>
                  <a:pt x="146" y="367"/>
                  <a:pt x="146" y="367"/>
                </a:cubicBezTo>
                <a:cubicBezTo>
                  <a:pt x="160" y="372"/>
                  <a:pt x="173" y="376"/>
                  <a:pt x="188" y="378"/>
                </a:cubicBezTo>
                <a:cubicBezTo>
                  <a:pt x="188" y="397"/>
                  <a:pt x="188" y="397"/>
                  <a:pt x="188" y="397"/>
                </a:cubicBezTo>
                <a:cubicBezTo>
                  <a:pt x="192" y="421"/>
                  <a:pt x="192" y="421"/>
                  <a:pt x="192" y="421"/>
                </a:cubicBezTo>
                <a:cubicBezTo>
                  <a:pt x="229" y="421"/>
                  <a:pt x="229" y="421"/>
                  <a:pt x="229" y="421"/>
                </a:cubicBezTo>
                <a:cubicBezTo>
                  <a:pt x="233" y="397"/>
                  <a:pt x="233" y="397"/>
                  <a:pt x="233" y="397"/>
                </a:cubicBezTo>
                <a:cubicBezTo>
                  <a:pt x="233" y="378"/>
                  <a:pt x="233" y="378"/>
                  <a:pt x="233" y="378"/>
                </a:cubicBezTo>
                <a:cubicBezTo>
                  <a:pt x="248" y="376"/>
                  <a:pt x="262" y="372"/>
                  <a:pt x="275" y="367"/>
                </a:cubicBezTo>
                <a:cubicBezTo>
                  <a:pt x="285" y="384"/>
                  <a:pt x="285" y="384"/>
                  <a:pt x="285" y="384"/>
                </a:cubicBezTo>
                <a:cubicBezTo>
                  <a:pt x="299" y="402"/>
                  <a:pt x="299" y="402"/>
                  <a:pt x="299" y="402"/>
                </a:cubicBezTo>
                <a:cubicBezTo>
                  <a:pt x="332" y="383"/>
                  <a:pt x="332" y="383"/>
                  <a:pt x="332" y="383"/>
                </a:cubicBezTo>
                <a:cubicBezTo>
                  <a:pt x="324" y="361"/>
                  <a:pt x="324" y="361"/>
                  <a:pt x="324" y="361"/>
                </a:cubicBezTo>
                <a:cubicBezTo>
                  <a:pt x="314" y="344"/>
                  <a:pt x="314" y="344"/>
                  <a:pt x="314" y="344"/>
                </a:cubicBezTo>
                <a:cubicBezTo>
                  <a:pt x="325" y="335"/>
                  <a:pt x="336" y="325"/>
                  <a:pt x="344" y="314"/>
                </a:cubicBezTo>
                <a:cubicBezTo>
                  <a:pt x="361" y="323"/>
                  <a:pt x="361" y="323"/>
                  <a:pt x="361" y="323"/>
                </a:cubicBezTo>
                <a:cubicBezTo>
                  <a:pt x="383" y="332"/>
                  <a:pt x="383" y="332"/>
                  <a:pt x="383" y="332"/>
                </a:cubicBezTo>
                <a:cubicBezTo>
                  <a:pt x="402" y="299"/>
                  <a:pt x="402" y="299"/>
                  <a:pt x="402" y="299"/>
                </a:cubicBezTo>
                <a:cubicBezTo>
                  <a:pt x="384" y="284"/>
                  <a:pt x="384" y="284"/>
                  <a:pt x="384" y="284"/>
                </a:cubicBezTo>
                <a:cubicBezTo>
                  <a:pt x="367" y="274"/>
                  <a:pt x="367" y="274"/>
                  <a:pt x="367" y="274"/>
                </a:cubicBezTo>
                <a:cubicBezTo>
                  <a:pt x="372" y="261"/>
                  <a:pt x="376" y="247"/>
                  <a:pt x="378" y="233"/>
                </a:cubicBezTo>
                <a:lnTo>
                  <a:pt x="398" y="233"/>
                </a:lnTo>
                <a:close/>
                <a:moveTo>
                  <a:pt x="211" y="236"/>
                </a:moveTo>
                <a:cubicBezTo>
                  <a:pt x="197" y="236"/>
                  <a:pt x="185" y="224"/>
                  <a:pt x="185" y="210"/>
                </a:cubicBezTo>
                <a:cubicBezTo>
                  <a:pt x="185" y="196"/>
                  <a:pt x="197" y="185"/>
                  <a:pt x="211" y="185"/>
                </a:cubicBezTo>
                <a:cubicBezTo>
                  <a:pt x="225" y="185"/>
                  <a:pt x="236" y="196"/>
                  <a:pt x="236" y="210"/>
                </a:cubicBezTo>
                <a:cubicBezTo>
                  <a:pt x="236" y="224"/>
                  <a:pt x="225" y="236"/>
                  <a:pt x="211" y="236"/>
                </a:cubicBezTo>
                <a:close/>
              </a:path>
            </a:pathLst>
          </a:custGeom>
          <a:gradFill flip="none" rotWithShape="1">
            <a:gsLst>
              <a:gs pos="16000">
                <a:srgbClr val="00B0F0"/>
              </a:gs>
              <a:gs pos="54000">
                <a:srgbClr val="1590FF"/>
              </a:gs>
              <a:gs pos="100000">
                <a:srgbClr val="0070D6"/>
              </a:gs>
            </a:gsLst>
            <a:path path="circle">
              <a:fillToRect t="100000" r="100000"/>
            </a:path>
            <a:tileRect l="-100000" b="-100000"/>
          </a:gradFill>
          <a:ln w="3810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Freeform 12"/>
          <p:cNvSpPr>
            <a:spLocks noEditPoints="1"/>
          </p:cNvSpPr>
          <p:nvPr/>
        </p:nvSpPr>
        <p:spPr bwMode="auto">
          <a:xfrm>
            <a:off x="3799421" y="2099235"/>
            <a:ext cx="1905448" cy="1903392"/>
          </a:xfrm>
          <a:custGeom>
            <a:avLst/>
            <a:gdLst>
              <a:gd name="T0" fmla="*/ 529 w 529"/>
              <a:gd name="T1" fmla="*/ 283 h 528"/>
              <a:gd name="T2" fmla="*/ 506 w 529"/>
              <a:gd name="T3" fmla="*/ 241 h 528"/>
              <a:gd name="T4" fmla="*/ 479 w 529"/>
              <a:gd name="T5" fmla="*/ 200 h 528"/>
              <a:gd name="T6" fmla="*/ 516 w 529"/>
              <a:gd name="T7" fmla="*/ 180 h 528"/>
              <a:gd name="T8" fmla="*/ 479 w 529"/>
              <a:gd name="T9" fmla="*/ 151 h 528"/>
              <a:gd name="T10" fmla="*/ 438 w 529"/>
              <a:gd name="T11" fmla="*/ 123 h 528"/>
              <a:gd name="T12" fmla="*/ 465 w 529"/>
              <a:gd name="T13" fmla="*/ 90 h 528"/>
              <a:gd name="T14" fmla="*/ 420 w 529"/>
              <a:gd name="T15" fmla="*/ 77 h 528"/>
              <a:gd name="T16" fmla="*/ 371 w 529"/>
              <a:gd name="T17" fmla="*/ 67 h 528"/>
              <a:gd name="T18" fmla="*/ 383 w 529"/>
              <a:gd name="T19" fmla="*/ 27 h 528"/>
              <a:gd name="T20" fmla="*/ 336 w 529"/>
              <a:gd name="T21" fmla="*/ 32 h 528"/>
              <a:gd name="T22" fmla="*/ 288 w 529"/>
              <a:gd name="T23" fmla="*/ 42 h 528"/>
              <a:gd name="T24" fmla="*/ 284 w 529"/>
              <a:gd name="T25" fmla="*/ 0 h 528"/>
              <a:gd name="T26" fmla="*/ 242 w 529"/>
              <a:gd name="T27" fmla="*/ 23 h 528"/>
              <a:gd name="T28" fmla="*/ 201 w 529"/>
              <a:gd name="T29" fmla="*/ 50 h 528"/>
              <a:gd name="T30" fmla="*/ 181 w 529"/>
              <a:gd name="T31" fmla="*/ 13 h 528"/>
              <a:gd name="T32" fmla="*/ 152 w 529"/>
              <a:gd name="T33" fmla="*/ 50 h 528"/>
              <a:gd name="T34" fmla="*/ 124 w 529"/>
              <a:gd name="T35" fmla="*/ 91 h 528"/>
              <a:gd name="T36" fmla="*/ 91 w 529"/>
              <a:gd name="T37" fmla="*/ 64 h 528"/>
              <a:gd name="T38" fmla="*/ 78 w 529"/>
              <a:gd name="T39" fmla="*/ 109 h 528"/>
              <a:gd name="T40" fmla="*/ 68 w 529"/>
              <a:gd name="T41" fmla="*/ 158 h 528"/>
              <a:gd name="T42" fmla="*/ 28 w 529"/>
              <a:gd name="T43" fmla="*/ 145 h 528"/>
              <a:gd name="T44" fmla="*/ 33 w 529"/>
              <a:gd name="T45" fmla="*/ 193 h 528"/>
              <a:gd name="T46" fmla="*/ 42 w 529"/>
              <a:gd name="T47" fmla="*/ 241 h 528"/>
              <a:gd name="T48" fmla="*/ 0 w 529"/>
              <a:gd name="T49" fmla="*/ 245 h 528"/>
              <a:gd name="T50" fmla="*/ 24 w 529"/>
              <a:gd name="T51" fmla="*/ 287 h 528"/>
              <a:gd name="T52" fmla="*/ 51 w 529"/>
              <a:gd name="T53" fmla="*/ 328 h 528"/>
              <a:gd name="T54" fmla="*/ 13 w 529"/>
              <a:gd name="T55" fmla="*/ 348 h 528"/>
              <a:gd name="T56" fmla="*/ 51 w 529"/>
              <a:gd name="T57" fmla="*/ 377 h 528"/>
              <a:gd name="T58" fmla="*/ 92 w 529"/>
              <a:gd name="T59" fmla="*/ 405 h 528"/>
              <a:gd name="T60" fmla="*/ 65 w 529"/>
              <a:gd name="T61" fmla="*/ 438 h 528"/>
              <a:gd name="T62" fmla="*/ 110 w 529"/>
              <a:gd name="T63" fmla="*/ 451 h 528"/>
              <a:gd name="T64" fmla="*/ 159 w 529"/>
              <a:gd name="T65" fmla="*/ 461 h 528"/>
              <a:gd name="T66" fmla="*/ 146 w 529"/>
              <a:gd name="T67" fmla="*/ 501 h 528"/>
              <a:gd name="T68" fmla="*/ 193 w 529"/>
              <a:gd name="T69" fmla="*/ 496 h 528"/>
              <a:gd name="T70" fmla="*/ 242 w 529"/>
              <a:gd name="T71" fmla="*/ 486 h 528"/>
              <a:gd name="T72" fmla="*/ 246 w 529"/>
              <a:gd name="T73" fmla="*/ 528 h 528"/>
              <a:gd name="T74" fmla="*/ 288 w 529"/>
              <a:gd name="T75" fmla="*/ 505 h 528"/>
              <a:gd name="T76" fmla="*/ 329 w 529"/>
              <a:gd name="T77" fmla="*/ 478 h 528"/>
              <a:gd name="T78" fmla="*/ 349 w 529"/>
              <a:gd name="T79" fmla="*/ 516 h 528"/>
              <a:gd name="T80" fmla="*/ 378 w 529"/>
              <a:gd name="T81" fmla="*/ 478 h 528"/>
              <a:gd name="T82" fmla="*/ 406 w 529"/>
              <a:gd name="T83" fmla="*/ 437 h 528"/>
              <a:gd name="T84" fmla="*/ 439 w 529"/>
              <a:gd name="T85" fmla="*/ 464 h 528"/>
              <a:gd name="T86" fmla="*/ 452 w 529"/>
              <a:gd name="T87" fmla="*/ 419 h 528"/>
              <a:gd name="T88" fmla="*/ 462 w 529"/>
              <a:gd name="T89" fmla="*/ 370 h 528"/>
              <a:gd name="T90" fmla="*/ 502 w 529"/>
              <a:gd name="T91" fmla="*/ 383 h 528"/>
              <a:gd name="T92" fmla="*/ 496 w 529"/>
              <a:gd name="T93" fmla="*/ 335 h 528"/>
              <a:gd name="T94" fmla="*/ 487 w 529"/>
              <a:gd name="T95" fmla="*/ 287 h 528"/>
              <a:gd name="T96" fmla="*/ 265 w 529"/>
              <a:gd name="T97" fmla="*/ 290 h 528"/>
              <a:gd name="T98" fmla="*/ 265 w 529"/>
              <a:gd name="T99" fmla="*/ 238 h 528"/>
              <a:gd name="T100" fmla="*/ 265 w 529"/>
              <a:gd name="T101" fmla="*/ 290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29" h="528">
                <a:moveTo>
                  <a:pt x="506" y="287"/>
                </a:moveTo>
                <a:cubicBezTo>
                  <a:pt x="529" y="283"/>
                  <a:pt x="529" y="283"/>
                  <a:pt x="529" y="283"/>
                </a:cubicBezTo>
                <a:cubicBezTo>
                  <a:pt x="529" y="245"/>
                  <a:pt x="529" y="245"/>
                  <a:pt x="529" y="245"/>
                </a:cubicBezTo>
                <a:cubicBezTo>
                  <a:pt x="506" y="241"/>
                  <a:pt x="506" y="241"/>
                  <a:pt x="506" y="241"/>
                </a:cubicBezTo>
                <a:cubicBezTo>
                  <a:pt x="487" y="241"/>
                  <a:pt x="487" y="241"/>
                  <a:pt x="487" y="241"/>
                </a:cubicBezTo>
                <a:cubicBezTo>
                  <a:pt x="486" y="227"/>
                  <a:pt x="483" y="213"/>
                  <a:pt x="479" y="200"/>
                </a:cubicBezTo>
                <a:cubicBezTo>
                  <a:pt x="496" y="193"/>
                  <a:pt x="496" y="193"/>
                  <a:pt x="496" y="193"/>
                </a:cubicBezTo>
                <a:cubicBezTo>
                  <a:pt x="516" y="180"/>
                  <a:pt x="516" y="180"/>
                  <a:pt x="516" y="180"/>
                </a:cubicBezTo>
                <a:cubicBezTo>
                  <a:pt x="502" y="145"/>
                  <a:pt x="502" y="145"/>
                  <a:pt x="502" y="145"/>
                </a:cubicBezTo>
                <a:cubicBezTo>
                  <a:pt x="479" y="151"/>
                  <a:pt x="479" y="151"/>
                  <a:pt x="479" y="151"/>
                </a:cubicBezTo>
                <a:cubicBezTo>
                  <a:pt x="462" y="158"/>
                  <a:pt x="462" y="158"/>
                  <a:pt x="462" y="158"/>
                </a:cubicBezTo>
                <a:cubicBezTo>
                  <a:pt x="455" y="145"/>
                  <a:pt x="447" y="134"/>
                  <a:pt x="438" y="123"/>
                </a:cubicBezTo>
                <a:cubicBezTo>
                  <a:pt x="452" y="109"/>
                  <a:pt x="452" y="109"/>
                  <a:pt x="452" y="109"/>
                </a:cubicBezTo>
                <a:cubicBezTo>
                  <a:pt x="465" y="90"/>
                  <a:pt x="465" y="90"/>
                  <a:pt x="465" y="90"/>
                </a:cubicBezTo>
                <a:cubicBezTo>
                  <a:pt x="439" y="64"/>
                  <a:pt x="439" y="64"/>
                  <a:pt x="439" y="64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06" y="91"/>
                  <a:pt x="406" y="91"/>
                  <a:pt x="406" y="91"/>
                </a:cubicBezTo>
                <a:cubicBezTo>
                  <a:pt x="395" y="82"/>
                  <a:pt x="383" y="74"/>
                  <a:pt x="371" y="67"/>
                </a:cubicBezTo>
                <a:cubicBezTo>
                  <a:pt x="378" y="50"/>
                  <a:pt x="378" y="50"/>
                  <a:pt x="378" y="50"/>
                </a:cubicBezTo>
                <a:cubicBezTo>
                  <a:pt x="383" y="27"/>
                  <a:pt x="383" y="27"/>
                  <a:pt x="383" y="27"/>
                </a:cubicBezTo>
                <a:cubicBezTo>
                  <a:pt x="349" y="13"/>
                  <a:pt x="349" y="13"/>
                  <a:pt x="349" y="13"/>
                </a:cubicBezTo>
                <a:cubicBezTo>
                  <a:pt x="336" y="32"/>
                  <a:pt x="336" y="32"/>
                  <a:pt x="336" y="32"/>
                </a:cubicBezTo>
                <a:cubicBezTo>
                  <a:pt x="329" y="50"/>
                  <a:pt x="329" y="50"/>
                  <a:pt x="329" y="50"/>
                </a:cubicBezTo>
                <a:cubicBezTo>
                  <a:pt x="316" y="46"/>
                  <a:pt x="302" y="43"/>
                  <a:pt x="288" y="42"/>
                </a:cubicBezTo>
                <a:cubicBezTo>
                  <a:pt x="288" y="23"/>
                  <a:pt x="288" y="23"/>
                  <a:pt x="288" y="23"/>
                </a:cubicBezTo>
                <a:cubicBezTo>
                  <a:pt x="284" y="0"/>
                  <a:pt x="284" y="0"/>
                  <a:pt x="284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42" y="23"/>
                  <a:pt x="242" y="23"/>
                  <a:pt x="242" y="23"/>
                </a:cubicBezTo>
                <a:cubicBezTo>
                  <a:pt x="242" y="42"/>
                  <a:pt x="242" y="42"/>
                  <a:pt x="242" y="42"/>
                </a:cubicBezTo>
                <a:cubicBezTo>
                  <a:pt x="228" y="43"/>
                  <a:pt x="214" y="46"/>
                  <a:pt x="201" y="50"/>
                </a:cubicBezTo>
                <a:cubicBezTo>
                  <a:pt x="193" y="32"/>
                  <a:pt x="193" y="32"/>
                  <a:pt x="193" y="32"/>
                </a:cubicBezTo>
                <a:cubicBezTo>
                  <a:pt x="181" y="13"/>
                  <a:pt x="181" y="13"/>
                  <a:pt x="181" y="13"/>
                </a:cubicBezTo>
                <a:cubicBezTo>
                  <a:pt x="146" y="27"/>
                  <a:pt x="146" y="27"/>
                  <a:pt x="146" y="27"/>
                </a:cubicBezTo>
                <a:cubicBezTo>
                  <a:pt x="152" y="50"/>
                  <a:pt x="152" y="50"/>
                  <a:pt x="152" y="50"/>
                </a:cubicBezTo>
                <a:cubicBezTo>
                  <a:pt x="159" y="67"/>
                  <a:pt x="159" y="67"/>
                  <a:pt x="159" y="67"/>
                </a:cubicBezTo>
                <a:cubicBezTo>
                  <a:pt x="146" y="74"/>
                  <a:pt x="135" y="82"/>
                  <a:pt x="124" y="91"/>
                </a:cubicBezTo>
                <a:cubicBezTo>
                  <a:pt x="110" y="77"/>
                  <a:pt x="110" y="77"/>
                  <a:pt x="110" y="77"/>
                </a:cubicBezTo>
                <a:cubicBezTo>
                  <a:pt x="91" y="64"/>
                  <a:pt x="91" y="64"/>
                  <a:pt x="91" y="64"/>
                </a:cubicBezTo>
                <a:cubicBezTo>
                  <a:pt x="65" y="90"/>
                  <a:pt x="65" y="90"/>
                  <a:pt x="65" y="90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4"/>
                  <a:pt x="75" y="145"/>
                  <a:pt x="68" y="158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28" y="145"/>
                  <a:pt x="28" y="145"/>
                  <a:pt x="28" y="145"/>
                </a:cubicBezTo>
                <a:cubicBezTo>
                  <a:pt x="13" y="180"/>
                  <a:pt x="13" y="180"/>
                  <a:pt x="13" y="180"/>
                </a:cubicBezTo>
                <a:cubicBezTo>
                  <a:pt x="33" y="193"/>
                  <a:pt x="33" y="193"/>
                  <a:pt x="33" y="193"/>
                </a:cubicBezTo>
                <a:cubicBezTo>
                  <a:pt x="51" y="200"/>
                  <a:pt x="51" y="200"/>
                  <a:pt x="51" y="200"/>
                </a:cubicBezTo>
                <a:cubicBezTo>
                  <a:pt x="47" y="213"/>
                  <a:pt x="44" y="227"/>
                  <a:pt x="42" y="241"/>
                </a:cubicBezTo>
                <a:cubicBezTo>
                  <a:pt x="24" y="241"/>
                  <a:pt x="24" y="241"/>
                  <a:pt x="24" y="241"/>
                </a:cubicBezTo>
                <a:cubicBezTo>
                  <a:pt x="0" y="245"/>
                  <a:pt x="0" y="245"/>
                  <a:pt x="0" y="245"/>
                </a:cubicBezTo>
                <a:cubicBezTo>
                  <a:pt x="0" y="283"/>
                  <a:pt x="0" y="283"/>
                  <a:pt x="0" y="283"/>
                </a:cubicBezTo>
                <a:cubicBezTo>
                  <a:pt x="24" y="287"/>
                  <a:pt x="24" y="287"/>
                  <a:pt x="24" y="287"/>
                </a:cubicBezTo>
                <a:cubicBezTo>
                  <a:pt x="42" y="287"/>
                  <a:pt x="42" y="287"/>
                  <a:pt x="42" y="287"/>
                </a:cubicBezTo>
                <a:cubicBezTo>
                  <a:pt x="44" y="301"/>
                  <a:pt x="47" y="315"/>
                  <a:pt x="51" y="328"/>
                </a:cubicBezTo>
                <a:cubicBezTo>
                  <a:pt x="33" y="335"/>
                  <a:pt x="33" y="335"/>
                  <a:pt x="33" y="335"/>
                </a:cubicBezTo>
                <a:cubicBezTo>
                  <a:pt x="13" y="348"/>
                  <a:pt x="13" y="348"/>
                  <a:pt x="13" y="348"/>
                </a:cubicBezTo>
                <a:cubicBezTo>
                  <a:pt x="28" y="383"/>
                  <a:pt x="28" y="383"/>
                  <a:pt x="28" y="383"/>
                </a:cubicBezTo>
                <a:cubicBezTo>
                  <a:pt x="51" y="377"/>
                  <a:pt x="51" y="377"/>
                  <a:pt x="51" y="377"/>
                </a:cubicBezTo>
                <a:cubicBezTo>
                  <a:pt x="68" y="370"/>
                  <a:pt x="68" y="370"/>
                  <a:pt x="68" y="370"/>
                </a:cubicBezTo>
                <a:cubicBezTo>
                  <a:pt x="75" y="383"/>
                  <a:pt x="83" y="394"/>
                  <a:pt x="92" y="405"/>
                </a:cubicBezTo>
                <a:cubicBezTo>
                  <a:pt x="78" y="419"/>
                  <a:pt x="78" y="419"/>
                  <a:pt x="78" y="419"/>
                </a:cubicBezTo>
                <a:cubicBezTo>
                  <a:pt x="65" y="438"/>
                  <a:pt x="65" y="438"/>
                  <a:pt x="65" y="438"/>
                </a:cubicBezTo>
                <a:cubicBezTo>
                  <a:pt x="91" y="464"/>
                  <a:pt x="91" y="464"/>
                  <a:pt x="91" y="464"/>
                </a:cubicBezTo>
                <a:cubicBezTo>
                  <a:pt x="110" y="451"/>
                  <a:pt x="110" y="451"/>
                  <a:pt x="110" y="451"/>
                </a:cubicBezTo>
                <a:cubicBezTo>
                  <a:pt x="124" y="437"/>
                  <a:pt x="124" y="437"/>
                  <a:pt x="124" y="437"/>
                </a:cubicBezTo>
                <a:cubicBezTo>
                  <a:pt x="135" y="446"/>
                  <a:pt x="146" y="454"/>
                  <a:pt x="159" y="461"/>
                </a:cubicBezTo>
                <a:cubicBezTo>
                  <a:pt x="152" y="478"/>
                  <a:pt x="152" y="478"/>
                  <a:pt x="152" y="478"/>
                </a:cubicBezTo>
                <a:cubicBezTo>
                  <a:pt x="146" y="501"/>
                  <a:pt x="146" y="501"/>
                  <a:pt x="146" y="501"/>
                </a:cubicBezTo>
                <a:cubicBezTo>
                  <a:pt x="181" y="516"/>
                  <a:pt x="181" y="516"/>
                  <a:pt x="181" y="516"/>
                </a:cubicBezTo>
                <a:cubicBezTo>
                  <a:pt x="193" y="496"/>
                  <a:pt x="193" y="496"/>
                  <a:pt x="193" y="496"/>
                </a:cubicBezTo>
                <a:cubicBezTo>
                  <a:pt x="201" y="478"/>
                  <a:pt x="201" y="478"/>
                  <a:pt x="201" y="478"/>
                </a:cubicBezTo>
                <a:cubicBezTo>
                  <a:pt x="214" y="482"/>
                  <a:pt x="228" y="485"/>
                  <a:pt x="242" y="486"/>
                </a:cubicBezTo>
                <a:cubicBezTo>
                  <a:pt x="242" y="505"/>
                  <a:pt x="242" y="505"/>
                  <a:pt x="242" y="505"/>
                </a:cubicBezTo>
                <a:cubicBezTo>
                  <a:pt x="246" y="528"/>
                  <a:pt x="246" y="528"/>
                  <a:pt x="246" y="528"/>
                </a:cubicBezTo>
                <a:cubicBezTo>
                  <a:pt x="284" y="528"/>
                  <a:pt x="284" y="528"/>
                  <a:pt x="284" y="528"/>
                </a:cubicBezTo>
                <a:cubicBezTo>
                  <a:pt x="288" y="505"/>
                  <a:pt x="288" y="505"/>
                  <a:pt x="288" y="505"/>
                </a:cubicBezTo>
                <a:cubicBezTo>
                  <a:pt x="288" y="486"/>
                  <a:pt x="288" y="486"/>
                  <a:pt x="288" y="486"/>
                </a:cubicBezTo>
                <a:cubicBezTo>
                  <a:pt x="302" y="485"/>
                  <a:pt x="316" y="482"/>
                  <a:pt x="329" y="478"/>
                </a:cubicBezTo>
                <a:cubicBezTo>
                  <a:pt x="336" y="496"/>
                  <a:pt x="336" y="496"/>
                  <a:pt x="336" y="496"/>
                </a:cubicBezTo>
                <a:cubicBezTo>
                  <a:pt x="349" y="516"/>
                  <a:pt x="349" y="516"/>
                  <a:pt x="349" y="516"/>
                </a:cubicBezTo>
                <a:cubicBezTo>
                  <a:pt x="383" y="501"/>
                  <a:pt x="383" y="501"/>
                  <a:pt x="383" y="501"/>
                </a:cubicBezTo>
                <a:cubicBezTo>
                  <a:pt x="378" y="478"/>
                  <a:pt x="378" y="478"/>
                  <a:pt x="378" y="478"/>
                </a:cubicBezTo>
                <a:cubicBezTo>
                  <a:pt x="371" y="461"/>
                  <a:pt x="371" y="461"/>
                  <a:pt x="371" y="461"/>
                </a:cubicBezTo>
                <a:cubicBezTo>
                  <a:pt x="383" y="454"/>
                  <a:pt x="395" y="446"/>
                  <a:pt x="406" y="437"/>
                </a:cubicBezTo>
                <a:cubicBezTo>
                  <a:pt x="420" y="451"/>
                  <a:pt x="420" y="451"/>
                  <a:pt x="420" y="451"/>
                </a:cubicBezTo>
                <a:cubicBezTo>
                  <a:pt x="439" y="464"/>
                  <a:pt x="439" y="464"/>
                  <a:pt x="439" y="464"/>
                </a:cubicBezTo>
                <a:cubicBezTo>
                  <a:pt x="465" y="438"/>
                  <a:pt x="465" y="438"/>
                  <a:pt x="465" y="438"/>
                </a:cubicBezTo>
                <a:cubicBezTo>
                  <a:pt x="452" y="419"/>
                  <a:pt x="452" y="419"/>
                  <a:pt x="452" y="419"/>
                </a:cubicBezTo>
                <a:cubicBezTo>
                  <a:pt x="438" y="405"/>
                  <a:pt x="438" y="405"/>
                  <a:pt x="438" y="405"/>
                </a:cubicBezTo>
                <a:cubicBezTo>
                  <a:pt x="447" y="394"/>
                  <a:pt x="455" y="383"/>
                  <a:pt x="462" y="370"/>
                </a:cubicBezTo>
                <a:cubicBezTo>
                  <a:pt x="479" y="377"/>
                  <a:pt x="479" y="377"/>
                  <a:pt x="479" y="377"/>
                </a:cubicBezTo>
                <a:cubicBezTo>
                  <a:pt x="502" y="383"/>
                  <a:pt x="502" y="383"/>
                  <a:pt x="502" y="383"/>
                </a:cubicBezTo>
                <a:cubicBezTo>
                  <a:pt x="516" y="348"/>
                  <a:pt x="516" y="348"/>
                  <a:pt x="516" y="348"/>
                </a:cubicBezTo>
                <a:cubicBezTo>
                  <a:pt x="496" y="335"/>
                  <a:pt x="496" y="335"/>
                  <a:pt x="496" y="335"/>
                </a:cubicBezTo>
                <a:cubicBezTo>
                  <a:pt x="479" y="328"/>
                  <a:pt x="479" y="328"/>
                  <a:pt x="479" y="328"/>
                </a:cubicBezTo>
                <a:cubicBezTo>
                  <a:pt x="483" y="315"/>
                  <a:pt x="486" y="301"/>
                  <a:pt x="487" y="287"/>
                </a:cubicBezTo>
                <a:lnTo>
                  <a:pt x="506" y="287"/>
                </a:lnTo>
                <a:close/>
                <a:moveTo>
                  <a:pt x="265" y="290"/>
                </a:moveTo>
                <a:cubicBezTo>
                  <a:pt x="251" y="290"/>
                  <a:pt x="239" y="278"/>
                  <a:pt x="239" y="264"/>
                </a:cubicBezTo>
                <a:cubicBezTo>
                  <a:pt x="239" y="250"/>
                  <a:pt x="251" y="238"/>
                  <a:pt x="265" y="238"/>
                </a:cubicBezTo>
                <a:cubicBezTo>
                  <a:pt x="279" y="238"/>
                  <a:pt x="291" y="250"/>
                  <a:pt x="291" y="264"/>
                </a:cubicBezTo>
                <a:cubicBezTo>
                  <a:pt x="291" y="278"/>
                  <a:pt x="279" y="290"/>
                  <a:pt x="265" y="290"/>
                </a:cubicBezTo>
                <a:close/>
              </a:path>
            </a:pathLst>
          </a:custGeom>
          <a:gradFill flip="none" rotWithShape="1">
            <a:gsLst>
              <a:gs pos="16000">
                <a:srgbClr val="00B0F0"/>
              </a:gs>
              <a:gs pos="54000">
                <a:srgbClr val="1590FF"/>
              </a:gs>
              <a:gs pos="100000">
                <a:srgbClr val="0070D6"/>
              </a:gs>
            </a:gsLst>
            <a:path path="circle">
              <a:fillToRect t="100000" r="100000"/>
            </a:path>
            <a:tileRect l="-100000" b="-100000"/>
          </a:gradFill>
          <a:ln w="38100"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Freeform 18"/>
          <p:cNvSpPr>
            <a:spLocks noEditPoints="1"/>
          </p:cNvSpPr>
          <p:nvPr/>
        </p:nvSpPr>
        <p:spPr bwMode="auto">
          <a:xfrm>
            <a:off x="5425689" y="1741301"/>
            <a:ext cx="1249450" cy="1268419"/>
          </a:xfrm>
          <a:custGeom>
            <a:avLst/>
            <a:gdLst>
              <a:gd name="T0" fmla="*/ 309 w 347"/>
              <a:gd name="T1" fmla="*/ 176 h 352"/>
              <a:gd name="T2" fmla="*/ 326 w 347"/>
              <a:gd name="T3" fmla="*/ 150 h 352"/>
              <a:gd name="T4" fmla="*/ 335 w 347"/>
              <a:gd name="T5" fmla="*/ 103 h 352"/>
              <a:gd name="T6" fmla="*/ 294 w 347"/>
              <a:gd name="T7" fmla="*/ 113 h 352"/>
              <a:gd name="T8" fmla="*/ 282 w 347"/>
              <a:gd name="T9" fmla="*/ 65 h 352"/>
              <a:gd name="T10" fmla="*/ 262 w 347"/>
              <a:gd name="T11" fmla="*/ 22 h 352"/>
              <a:gd name="T12" fmla="*/ 234 w 347"/>
              <a:gd name="T13" fmla="*/ 54 h 352"/>
              <a:gd name="T14" fmla="*/ 196 w 347"/>
              <a:gd name="T15" fmla="*/ 23 h 352"/>
              <a:gd name="T16" fmla="*/ 155 w 347"/>
              <a:gd name="T17" fmla="*/ 0 h 352"/>
              <a:gd name="T18" fmla="*/ 151 w 347"/>
              <a:gd name="T19" fmla="*/ 42 h 352"/>
              <a:gd name="T20" fmla="*/ 102 w 347"/>
              <a:gd name="T21" fmla="*/ 39 h 352"/>
              <a:gd name="T22" fmla="*/ 55 w 347"/>
              <a:gd name="T23" fmla="*/ 44 h 352"/>
              <a:gd name="T24" fmla="*/ 77 w 347"/>
              <a:gd name="T25" fmla="*/ 81 h 352"/>
              <a:gd name="T26" fmla="*/ 35 w 347"/>
              <a:gd name="T27" fmla="*/ 107 h 352"/>
              <a:gd name="T28" fmla="*/ 0 w 347"/>
              <a:gd name="T29" fmla="*/ 139 h 352"/>
              <a:gd name="T30" fmla="*/ 39 w 347"/>
              <a:gd name="T31" fmla="*/ 156 h 352"/>
              <a:gd name="T32" fmla="*/ 39 w 347"/>
              <a:gd name="T33" fmla="*/ 195 h 352"/>
              <a:gd name="T34" fmla="*/ 0 w 347"/>
              <a:gd name="T35" fmla="*/ 212 h 352"/>
              <a:gd name="T36" fmla="*/ 35 w 347"/>
              <a:gd name="T37" fmla="*/ 244 h 352"/>
              <a:gd name="T38" fmla="*/ 77 w 347"/>
              <a:gd name="T39" fmla="*/ 271 h 352"/>
              <a:gd name="T40" fmla="*/ 55 w 347"/>
              <a:gd name="T41" fmla="*/ 307 h 352"/>
              <a:gd name="T42" fmla="*/ 102 w 347"/>
              <a:gd name="T43" fmla="*/ 313 h 352"/>
              <a:gd name="T44" fmla="*/ 151 w 347"/>
              <a:gd name="T45" fmla="*/ 309 h 352"/>
              <a:gd name="T46" fmla="*/ 155 w 347"/>
              <a:gd name="T47" fmla="*/ 352 h 352"/>
              <a:gd name="T48" fmla="*/ 196 w 347"/>
              <a:gd name="T49" fmla="*/ 329 h 352"/>
              <a:gd name="T50" fmla="*/ 234 w 347"/>
              <a:gd name="T51" fmla="*/ 297 h 352"/>
              <a:gd name="T52" fmla="*/ 262 w 347"/>
              <a:gd name="T53" fmla="*/ 329 h 352"/>
              <a:gd name="T54" fmla="*/ 282 w 347"/>
              <a:gd name="T55" fmla="*/ 286 h 352"/>
              <a:gd name="T56" fmla="*/ 294 w 347"/>
              <a:gd name="T57" fmla="*/ 239 h 352"/>
              <a:gd name="T58" fmla="*/ 335 w 347"/>
              <a:gd name="T59" fmla="*/ 248 h 352"/>
              <a:gd name="T60" fmla="*/ 326 w 347"/>
              <a:gd name="T61" fmla="*/ 201 h 352"/>
              <a:gd name="T62" fmla="*/ 174 w 347"/>
              <a:gd name="T63" fmla="*/ 201 h 352"/>
              <a:gd name="T64" fmla="*/ 174 w 347"/>
              <a:gd name="T65" fmla="*/ 150 h 352"/>
              <a:gd name="T66" fmla="*/ 174 w 347"/>
              <a:gd name="T67" fmla="*/ 201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7" h="352">
                <a:moveTo>
                  <a:pt x="308" y="195"/>
                </a:moveTo>
                <a:cubicBezTo>
                  <a:pt x="309" y="189"/>
                  <a:pt x="309" y="182"/>
                  <a:pt x="309" y="176"/>
                </a:cubicBezTo>
                <a:cubicBezTo>
                  <a:pt x="309" y="169"/>
                  <a:pt x="309" y="162"/>
                  <a:pt x="308" y="156"/>
                </a:cubicBezTo>
                <a:cubicBezTo>
                  <a:pt x="326" y="150"/>
                  <a:pt x="326" y="150"/>
                  <a:pt x="326" y="150"/>
                </a:cubicBezTo>
                <a:cubicBezTo>
                  <a:pt x="347" y="139"/>
                  <a:pt x="347" y="139"/>
                  <a:pt x="347" y="139"/>
                </a:cubicBezTo>
                <a:cubicBezTo>
                  <a:pt x="335" y="103"/>
                  <a:pt x="335" y="103"/>
                  <a:pt x="335" y="103"/>
                </a:cubicBezTo>
                <a:cubicBezTo>
                  <a:pt x="312" y="107"/>
                  <a:pt x="312" y="107"/>
                  <a:pt x="312" y="107"/>
                </a:cubicBezTo>
                <a:cubicBezTo>
                  <a:pt x="294" y="113"/>
                  <a:pt x="294" y="113"/>
                  <a:pt x="294" y="113"/>
                </a:cubicBezTo>
                <a:cubicBezTo>
                  <a:pt x="288" y="101"/>
                  <a:pt x="280" y="90"/>
                  <a:pt x="271" y="81"/>
                </a:cubicBezTo>
                <a:cubicBezTo>
                  <a:pt x="282" y="65"/>
                  <a:pt x="282" y="65"/>
                  <a:pt x="282" y="65"/>
                </a:cubicBezTo>
                <a:cubicBezTo>
                  <a:pt x="292" y="44"/>
                  <a:pt x="292" y="44"/>
                  <a:pt x="292" y="44"/>
                </a:cubicBezTo>
                <a:cubicBezTo>
                  <a:pt x="262" y="22"/>
                  <a:pt x="262" y="22"/>
                  <a:pt x="262" y="22"/>
                </a:cubicBezTo>
                <a:cubicBezTo>
                  <a:pt x="245" y="39"/>
                  <a:pt x="245" y="39"/>
                  <a:pt x="245" y="39"/>
                </a:cubicBezTo>
                <a:cubicBezTo>
                  <a:pt x="234" y="54"/>
                  <a:pt x="234" y="54"/>
                  <a:pt x="234" y="54"/>
                </a:cubicBezTo>
                <a:cubicBezTo>
                  <a:pt x="222" y="48"/>
                  <a:pt x="210" y="44"/>
                  <a:pt x="196" y="42"/>
                </a:cubicBezTo>
                <a:cubicBezTo>
                  <a:pt x="196" y="23"/>
                  <a:pt x="196" y="23"/>
                  <a:pt x="196" y="23"/>
                </a:cubicBezTo>
                <a:cubicBezTo>
                  <a:pt x="192" y="0"/>
                  <a:pt x="192" y="0"/>
                  <a:pt x="192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1" y="23"/>
                  <a:pt x="151" y="23"/>
                  <a:pt x="151" y="23"/>
                </a:cubicBezTo>
                <a:cubicBezTo>
                  <a:pt x="151" y="42"/>
                  <a:pt x="151" y="42"/>
                  <a:pt x="151" y="42"/>
                </a:cubicBezTo>
                <a:cubicBezTo>
                  <a:pt x="138" y="44"/>
                  <a:pt x="125" y="48"/>
                  <a:pt x="113" y="54"/>
                </a:cubicBezTo>
                <a:cubicBezTo>
                  <a:pt x="102" y="39"/>
                  <a:pt x="102" y="39"/>
                  <a:pt x="102" y="39"/>
                </a:cubicBezTo>
                <a:cubicBezTo>
                  <a:pt x="85" y="22"/>
                  <a:pt x="85" y="22"/>
                  <a:pt x="85" y="22"/>
                </a:cubicBezTo>
                <a:cubicBezTo>
                  <a:pt x="55" y="44"/>
                  <a:pt x="55" y="44"/>
                  <a:pt x="55" y="44"/>
                </a:cubicBezTo>
                <a:cubicBezTo>
                  <a:pt x="65" y="65"/>
                  <a:pt x="65" y="65"/>
                  <a:pt x="65" y="65"/>
                </a:cubicBezTo>
                <a:cubicBezTo>
                  <a:pt x="77" y="81"/>
                  <a:pt x="77" y="81"/>
                  <a:pt x="77" y="81"/>
                </a:cubicBezTo>
                <a:cubicBezTo>
                  <a:pt x="67" y="90"/>
                  <a:pt x="60" y="101"/>
                  <a:pt x="53" y="113"/>
                </a:cubicBezTo>
                <a:cubicBezTo>
                  <a:pt x="35" y="107"/>
                  <a:pt x="35" y="107"/>
                  <a:pt x="35" y="107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0" y="139"/>
                  <a:pt x="0" y="139"/>
                  <a:pt x="0" y="139"/>
                </a:cubicBezTo>
                <a:cubicBezTo>
                  <a:pt x="21" y="150"/>
                  <a:pt x="21" y="150"/>
                  <a:pt x="21" y="150"/>
                </a:cubicBezTo>
                <a:cubicBezTo>
                  <a:pt x="39" y="156"/>
                  <a:pt x="39" y="156"/>
                  <a:pt x="39" y="156"/>
                </a:cubicBezTo>
                <a:cubicBezTo>
                  <a:pt x="38" y="162"/>
                  <a:pt x="38" y="169"/>
                  <a:pt x="38" y="176"/>
                </a:cubicBezTo>
                <a:cubicBezTo>
                  <a:pt x="38" y="182"/>
                  <a:pt x="38" y="189"/>
                  <a:pt x="39" y="195"/>
                </a:cubicBezTo>
                <a:cubicBezTo>
                  <a:pt x="21" y="201"/>
                  <a:pt x="21" y="201"/>
                  <a:pt x="21" y="201"/>
                </a:cubicBezTo>
                <a:cubicBezTo>
                  <a:pt x="0" y="212"/>
                  <a:pt x="0" y="212"/>
                  <a:pt x="0" y="212"/>
                </a:cubicBezTo>
                <a:cubicBezTo>
                  <a:pt x="12" y="248"/>
                  <a:pt x="12" y="248"/>
                  <a:pt x="12" y="248"/>
                </a:cubicBezTo>
                <a:cubicBezTo>
                  <a:pt x="35" y="244"/>
                  <a:pt x="35" y="244"/>
                  <a:pt x="35" y="244"/>
                </a:cubicBezTo>
                <a:cubicBezTo>
                  <a:pt x="53" y="239"/>
                  <a:pt x="53" y="239"/>
                  <a:pt x="53" y="239"/>
                </a:cubicBezTo>
                <a:cubicBezTo>
                  <a:pt x="60" y="250"/>
                  <a:pt x="67" y="261"/>
                  <a:pt x="77" y="271"/>
                </a:cubicBezTo>
                <a:cubicBezTo>
                  <a:pt x="65" y="286"/>
                  <a:pt x="65" y="286"/>
                  <a:pt x="65" y="286"/>
                </a:cubicBezTo>
                <a:cubicBezTo>
                  <a:pt x="55" y="307"/>
                  <a:pt x="55" y="307"/>
                  <a:pt x="55" y="307"/>
                </a:cubicBezTo>
                <a:cubicBezTo>
                  <a:pt x="85" y="329"/>
                  <a:pt x="85" y="329"/>
                  <a:pt x="85" y="329"/>
                </a:cubicBezTo>
                <a:cubicBezTo>
                  <a:pt x="102" y="313"/>
                  <a:pt x="102" y="313"/>
                  <a:pt x="102" y="313"/>
                </a:cubicBezTo>
                <a:cubicBezTo>
                  <a:pt x="113" y="297"/>
                  <a:pt x="113" y="297"/>
                  <a:pt x="113" y="297"/>
                </a:cubicBezTo>
                <a:cubicBezTo>
                  <a:pt x="125" y="303"/>
                  <a:pt x="138" y="307"/>
                  <a:pt x="151" y="309"/>
                </a:cubicBezTo>
                <a:cubicBezTo>
                  <a:pt x="151" y="329"/>
                  <a:pt x="151" y="329"/>
                  <a:pt x="151" y="329"/>
                </a:cubicBezTo>
                <a:cubicBezTo>
                  <a:pt x="155" y="352"/>
                  <a:pt x="155" y="352"/>
                  <a:pt x="155" y="352"/>
                </a:cubicBezTo>
                <a:cubicBezTo>
                  <a:pt x="192" y="352"/>
                  <a:pt x="192" y="352"/>
                  <a:pt x="192" y="352"/>
                </a:cubicBezTo>
                <a:cubicBezTo>
                  <a:pt x="196" y="329"/>
                  <a:pt x="196" y="329"/>
                  <a:pt x="196" y="329"/>
                </a:cubicBezTo>
                <a:cubicBezTo>
                  <a:pt x="196" y="309"/>
                  <a:pt x="196" y="309"/>
                  <a:pt x="196" y="309"/>
                </a:cubicBezTo>
                <a:cubicBezTo>
                  <a:pt x="210" y="307"/>
                  <a:pt x="222" y="303"/>
                  <a:pt x="234" y="297"/>
                </a:cubicBezTo>
                <a:cubicBezTo>
                  <a:pt x="245" y="313"/>
                  <a:pt x="245" y="313"/>
                  <a:pt x="245" y="313"/>
                </a:cubicBezTo>
                <a:cubicBezTo>
                  <a:pt x="262" y="329"/>
                  <a:pt x="262" y="329"/>
                  <a:pt x="262" y="329"/>
                </a:cubicBezTo>
                <a:cubicBezTo>
                  <a:pt x="292" y="307"/>
                  <a:pt x="292" y="307"/>
                  <a:pt x="292" y="307"/>
                </a:cubicBezTo>
                <a:cubicBezTo>
                  <a:pt x="282" y="286"/>
                  <a:pt x="282" y="286"/>
                  <a:pt x="282" y="286"/>
                </a:cubicBezTo>
                <a:cubicBezTo>
                  <a:pt x="271" y="271"/>
                  <a:pt x="271" y="271"/>
                  <a:pt x="271" y="271"/>
                </a:cubicBezTo>
                <a:cubicBezTo>
                  <a:pt x="280" y="261"/>
                  <a:pt x="288" y="250"/>
                  <a:pt x="294" y="239"/>
                </a:cubicBezTo>
                <a:cubicBezTo>
                  <a:pt x="312" y="244"/>
                  <a:pt x="312" y="244"/>
                  <a:pt x="312" y="244"/>
                </a:cubicBezTo>
                <a:cubicBezTo>
                  <a:pt x="335" y="248"/>
                  <a:pt x="335" y="248"/>
                  <a:pt x="335" y="248"/>
                </a:cubicBezTo>
                <a:cubicBezTo>
                  <a:pt x="347" y="212"/>
                  <a:pt x="347" y="212"/>
                  <a:pt x="347" y="212"/>
                </a:cubicBezTo>
                <a:cubicBezTo>
                  <a:pt x="326" y="201"/>
                  <a:pt x="326" y="201"/>
                  <a:pt x="326" y="201"/>
                </a:cubicBezTo>
                <a:lnTo>
                  <a:pt x="308" y="195"/>
                </a:lnTo>
                <a:close/>
                <a:moveTo>
                  <a:pt x="174" y="201"/>
                </a:moveTo>
                <a:cubicBezTo>
                  <a:pt x="159" y="201"/>
                  <a:pt x="148" y="190"/>
                  <a:pt x="148" y="176"/>
                </a:cubicBezTo>
                <a:cubicBezTo>
                  <a:pt x="148" y="162"/>
                  <a:pt x="159" y="150"/>
                  <a:pt x="174" y="150"/>
                </a:cubicBezTo>
                <a:cubicBezTo>
                  <a:pt x="188" y="150"/>
                  <a:pt x="199" y="162"/>
                  <a:pt x="199" y="176"/>
                </a:cubicBezTo>
                <a:cubicBezTo>
                  <a:pt x="199" y="190"/>
                  <a:pt x="188" y="201"/>
                  <a:pt x="174" y="201"/>
                </a:cubicBezTo>
                <a:close/>
              </a:path>
            </a:pathLst>
          </a:custGeom>
          <a:gradFill flip="none" rotWithShape="1">
            <a:gsLst>
              <a:gs pos="16000">
                <a:srgbClr val="00B0F0"/>
              </a:gs>
              <a:gs pos="54000">
                <a:srgbClr val="1590FF"/>
              </a:gs>
              <a:gs pos="100000">
                <a:srgbClr val="0070D6"/>
              </a:gs>
            </a:gsLst>
            <a:path path="circle">
              <a:fillToRect t="100000" r="100000"/>
            </a:path>
            <a:tileRect l="-100000" b="-100000"/>
          </a:gradFill>
          <a:ln w="3810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5756" y="1584360"/>
            <a:ext cx="2517125" cy="1131406"/>
          </a:xfrm>
          <a:prstGeom prst="rect">
            <a:avLst/>
          </a:prstGeom>
          <a:noFill/>
        </p:spPr>
        <p:txBody>
          <a:bodyPr wrap="square" lIns="68904" tIns="34452" rIns="68904" bIns="34452" rtlCol="0" anchor="ctr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zh-CN" sz="1400" dirty="0">
                <a:latin typeface="+mn-ea"/>
              </a:rPr>
              <a:t>用之前探测小球的</a:t>
            </a:r>
            <a:r>
              <a:rPr lang="en-US" altLang="zh-CN" b="1" dirty="0">
                <a:latin typeface="+mn-ea"/>
              </a:rPr>
              <a:t>Arduino</a:t>
            </a:r>
            <a:r>
              <a:rPr lang="zh-CN" altLang="zh-CN" sz="1400" dirty="0">
                <a:latin typeface="+mn-ea"/>
              </a:rPr>
              <a:t>来控制各个传感器</a:t>
            </a:r>
            <a:r>
              <a:rPr lang="zh-CN" altLang="en-US" sz="1400" dirty="0">
                <a:latin typeface="+mn-ea"/>
              </a:rPr>
              <a:t>，以及</a:t>
            </a:r>
            <a:r>
              <a:rPr lang="en-US" altLang="zh-CN" sz="1400" dirty="0">
                <a:latin typeface="+mn-ea"/>
              </a:rPr>
              <a:t>4G</a:t>
            </a:r>
            <a:r>
              <a:rPr lang="zh-CN" altLang="en-US" sz="1400" dirty="0">
                <a:latin typeface="+mn-ea"/>
              </a:rPr>
              <a:t>模块和</a:t>
            </a:r>
            <a:r>
              <a:rPr lang="en-US" altLang="zh-CN" sz="1400" dirty="0">
                <a:latin typeface="+mn-ea"/>
              </a:rPr>
              <a:t>GPS</a:t>
            </a:r>
            <a:r>
              <a:rPr lang="zh-CN" altLang="en-US" sz="1400" dirty="0">
                <a:latin typeface="+mn-ea"/>
              </a:rPr>
              <a:t>模块</a:t>
            </a:r>
            <a:endParaRPr lang="en-US" altLang="zh-CN" sz="1400" kern="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72220" y="799449"/>
            <a:ext cx="1587504" cy="346576"/>
          </a:xfrm>
          <a:prstGeom prst="rect">
            <a:avLst/>
          </a:prstGeom>
        </p:spPr>
        <p:txBody>
          <a:bodyPr wrap="square" lIns="68904" tIns="34452" rIns="68904" bIns="34452">
            <a:spAutoFit/>
          </a:bodyPr>
          <a:lstStyle/>
          <a:p>
            <a:pPr algn="ctr">
              <a:defRPr/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控制板的选择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5593" y="2859842"/>
            <a:ext cx="3260952" cy="2285568"/>
          </a:xfrm>
          <a:prstGeom prst="rect">
            <a:avLst/>
          </a:prstGeom>
          <a:noFill/>
        </p:spPr>
        <p:txBody>
          <a:bodyPr wrap="square" lIns="68904" tIns="34452" rIns="68904" bIns="34452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+mn-ea"/>
              </a:rPr>
              <a:t>本</a:t>
            </a:r>
            <a:r>
              <a:rPr lang="zh-CN" altLang="zh-CN" sz="1400" dirty="0">
                <a:latin typeface="+mn-ea"/>
              </a:rPr>
              <a:t>周主要针对</a:t>
            </a:r>
            <a:r>
              <a:rPr lang="en-US" altLang="zh-CN" sz="1400" dirty="0">
                <a:latin typeface="+mn-ea"/>
              </a:rPr>
              <a:t>GPS</a:t>
            </a:r>
            <a:r>
              <a:rPr lang="zh-CN" altLang="zh-CN" sz="1400" dirty="0">
                <a:latin typeface="+mn-ea"/>
              </a:rPr>
              <a:t>模块还有</a:t>
            </a:r>
            <a:r>
              <a:rPr lang="en-US" altLang="zh-CN" sz="1400" dirty="0" err="1">
                <a:latin typeface="+mn-ea"/>
              </a:rPr>
              <a:t>4G</a:t>
            </a:r>
            <a:r>
              <a:rPr lang="zh-CN" altLang="zh-CN" sz="1400" dirty="0">
                <a:latin typeface="+mn-ea"/>
              </a:rPr>
              <a:t>通信模块进行选型，然后确定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+mn-ea"/>
              </a:rPr>
              <a:t>GPS</a:t>
            </a:r>
            <a:r>
              <a:rPr lang="zh-CN" altLang="zh-CN" sz="1400" dirty="0">
                <a:latin typeface="+mn-ea"/>
              </a:rPr>
              <a:t>模块是</a:t>
            </a:r>
            <a:r>
              <a:rPr lang="zh-CN" altLang="zh-CN" sz="1400" dirty="0"/>
              <a:t> </a:t>
            </a:r>
            <a:r>
              <a:rPr lang="en-US" altLang="zh-CN" b="1" dirty="0">
                <a:latin typeface="+mn-ea"/>
              </a:rPr>
              <a:t>NEO-6M UBLOX</a:t>
            </a:r>
            <a:r>
              <a:rPr lang="en-US" altLang="zh-CN" b="1" dirty="0"/>
              <a:t> 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+mn-ea"/>
              </a:rPr>
              <a:t>4G</a:t>
            </a:r>
            <a:r>
              <a:rPr lang="zh-CN" altLang="en-US" sz="1400" dirty="0">
                <a:latin typeface="+mn-ea"/>
              </a:rPr>
              <a:t>模块是</a:t>
            </a:r>
            <a:r>
              <a:rPr lang="en-US" altLang="zh-CN" b="1" dirty="0">
                <a:latin typeface="+mn-ea"/>
              </a:rPr>
              <a:t>USR-LTE-7S4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+mn-ea"/>
              </a:rPr>
              <a:t>同时开始对这两模块进行学习和实验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307596" y="4110216"/>
            <a:ext cx="3171716" cy="623575"/>
          </a:xfrm>
          <a:prstGeom prst="rect">
            <a:avLst/>
          </a:prstGeom>
        </p:spPr>
        <p:txBody>
          <a:bodyPr wrap="square" lIns="68904" tIns="34452" rIns="68904" bIns="34452">
            <a:spAutoFit/>
          </a:bodyPr>
          <a:lstStyle/>
          <a:p>
            <a:pPr algn="ctr"/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GPS</a:t>
            </a: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模块、</a:t>
            </a:r>
            <a:r>
              <a:rPr lang="en-US" altLang="zh-CN" b="1" kern="0" dirty="0" err="1"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通信模块的分别调试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25027" y="1358252"/>
            <a:ext cx="2102205" cy="988611"/>
          </a:xfrm>
          <a:prstGeom prst="rect">
            <a:avLst/>
          </a:prstGeom>
          <a:noFill/>
        </p:spPr>
        <p:txBody>
          <a:bodyPr wrap="square" lIns="68904" tIns="34452" rIns="68904" bIns="34452" rtlCol="0" anchor="ctr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华文黑体" pitchFamily="2" charset="-122"/>
              </a:rPr>
              <a:t>配置好阿里云，并能实现远程连接、传输文件、访问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华文黑体" pitchFamily="2" charset="-122"/>
              </a:rPr>
              <a:t>IP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华文黑体" pitchFamily="2" charset="-122"/>
              </a:rPr>
              <a:t>地址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0800000" flipV="1">
            <a:off x="1524732" y="2185537"/>
            <a:ext cx="1353864" cy="546382"/>
          </a:xfrm>
          <a:prstGeom prst="bentConnector3">
            <a:avLst>
              <a:gd name="adj1" fmla="val 18594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/>
          <p:nvPr/>
        </p:nvCxnSpPr>
        <p:spPr>
          <a:xfrm rot="10800000">
            <a:off x="2201664" y="2977379"/>
            <a:ext cx="1597761" cy="377792"/>
          </a:xfrm>
          <a:prstGeom prst="bentConnector3">
            <a:avLst>
              <a:gd name="adj1" fmla="val 2768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/>
          <p:nvPr/>
        </p:nvCxnSpPr>
        <p:spPr>
          <a:xfrm rot="10800000" flipV="1">
            <a:off x="6652803" y="1333022"/>
            <a:ext cx="1676685" cy="521726"/>
          </a:xfrm>
          <a:prstGeom prst="bentConnector3">
            <a:avLst>
              <a:gd name="adj1" fmla="val 80677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5251812" y="1316969"/>
            <a:ext cx="1587504" cy="346576"/>
          </a:xfrm>
          <a:prstGeom prst="rect">
            <a:avLst/>
          </a:prstGeom>
        </p:spPr>
        <p:txBody>
          <a:bodyPr wrap="square" lIns="68904" tIns="34452" rIns="68904" bIns="34452">
            <a:spAutoFit/>
          </a:bodyPr>
          <a:lstStyle/>
          <a:p>
            <a:pPr algn="ctr">
              <a:defRPr/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阿里云搭建</a:t>
            </a:r>
          </a:p>
        </p:txBody>
      </p:sp>
    </p:spTree>
    <p:extLst>
      <p:ext uri="{BB962C8B-B14F-4D97-AF65-F5344CB8AC3E}">
        <p14:creationId xmlns:p14="http://schemas.microsoft.com/office/powerpoint/2010/main" val="81408901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9" dur="8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108000000">
                                      <p:cBhvr>
                                        <p:cTn id="45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/>
      <p:bldP spid="8" grpId="0"/>
      <p:bldP spid="9" grpId="0"/>
      <p:bldP spid="10" grpId="0"/>
      <p:bldP spid="11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1"/>
          <p:cNvSpPr/>
          <p:nvPr/>
        </p:nvSpPr>
        <p:spPr>
          <a:xfrm>
            <a:off x="-36512" y="3923583"/>
            <a:ext cx="1241295" cy="1240455"/>
          </a:xfrm>
          <a:custGeom>
            <a:avLst/>
            <a:gdLst/>
            <a:ahLst/>
            <a:cxnLst/>
            <a:rect l="l" t="t" r="r" b="b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b="1" kern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圆角矩形 14"/>
          <p:cNvSpPr/>
          <p:nvPr/>
        </p:nvSpPr>
        <p:spPr>
          <a:xfrm>
            <a:off x="1115616" y="4287662"/>
            <a:ext cx="3312368" cy="485396"/>
          </a:xfrm>
          <a:custGeom>
            <a:avLst/>
            <a:gdLst/>
            <a:ahLst/>
            <a:cxnLst/>
            <a:rect l="l" t="t" r="r" b="b"/>
            <a:pathLst>
              <a:path w="3960440" h="648072">
                <a:moveTo>
                  <a:pt x="0" y="0"/>
                </a:moveTo>
                <a:lnTo>
                  <a:pt x="3636404" y="0"/>
                </a:lnTo>
                <a:cubicBezTo>
                  <a:pt x="3815364" y="0"/>
                  <a:pt x="3960440" y="145076"/>
                  <a:pt x="3960440" y="324036"/>
                </a:cubicBezTo>
                <a:cubicBezTo>
                  <a:pt x="3960440" y="502996"/>
                  <a:pt x="3815364" y="648072"/>
                  <a:pt x="3636404" y="648072"/>
                </a:cubicBezTo>
                <a:lnTo>
                  <a:pt x="0" y="648072"/>
                </a:ln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altLang="zh-CN" b="1" kern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GPS</a:t>
            </a:r>
            <a:r>
              <a:rPr lang="zh-CN" altLang="en-US" b="1" kern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模块、</a:t>
            </a:r>
            <a:r>
              <a:rPr lang="en-US" altLang="zh-CN" b="1" kern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b="1" kern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通信模块选型</a:t>
            </a:r>
            <a:endParaRPr lang="zh-CN" altLang="en-US" b="1" kern="0" dirty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66009" y="4240590"/>
            <a:ext cx="456331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960" b="1" kern="0" dirty="0">
                <a:solidFill>
                  <a:schemeClr val="bg1">
                    <a:lumMod val="50000"/>
                  </a:schemeClr>
                </a:solidFill>
                <a:latin typeface="Arial Black" pitchFamily="34" charset="0"/>
                <a:ea typeface="微软雅黑" pitchFamily="34" charset="-122"/>
              </a:rPr>
              <a:t>A</a:t>
            </a:r>
            <a:endParaRPr lang="zh-CN" altLang="en-US" sz="3960" b="1" kern="0" dirty="0">
              <a:solidFill>
                <a:schemeClr val="bg1">
                  <a:lumMod val="50000"/>
                </a:schemeClr>
              </a:solidFill>
              <a:latin typeface="Arial Black" pitchFamily="34" charset="0"/>
              <a:ea typeface="微软雅黑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78033" y="575579"/>
            <a:ext cx="8039151" cy="3202529"/>
            <a:chOff x="409649" y="630118"/>
            <a:chExt cx="8039151" cy="3202529"/>
          </a:xfrm>
        </p:grpSpPr>
        <p:grpSp>
          <p:nvGrpSpPr>
            <p:cNvPr id="9" name="组合 8"/>
            <p:cNvGrpSpPr/>
            <p:nvPr/>
          </p:nvGrpSpPr>
          <p:grpSpPr>
            <a:xfrm>
              <a:off x="409649" y="630118"/>
              <a:ext cx="3562350" cy="3202529"/>
              <a:chOff x="409649" y="630118"/>
              <a:chExt cx="3562350" cy="3202529"/>
            </a:xfrm>
          </p:grpSpPr>
          <p:pic>
            <p:nvPicPr>
              <p:cNvPr id="13" name="图片 12"/>
              <p:cNvPicPr/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7" b="100000" l="0" r="100000">
                            <a14:foregroundMark x1="19786" y1="57047" x2="41444" y2="31544"/>
                            <a14:foregroundMark x1="56150" y1="78523" x2="63369" y2="52349"/>
                            <a14:backgroundMark x1="45989" y1="40268" x2="37433" y2="8322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09649" y="630118"/>
                <a:ext cx="3562350" cy="2838450"/>
              </a:xfrm>
              <a:prstGeom prst="rect">
                <a:avLst/>
              </a:prstGeom>
            </p:spPr>
          </p:pic>
          <p:sp>
            <p:nvSpPr>
              <p:cNvPr id="14" name="矩形 13"/>
              <p:cNvSpPr/>
              <p:nvPr/>
            </p:nvSpPr>
            <p:spPr>
              <a:xfrm>
                <a:off x="594174" y="3463315"/>
                <a:ext cx="27351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altLang="zh-CN" kern="100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GPS</a:t>
                </a:r>
                <a:r>
                  <a:rPr lang="zh-CN" altLang="zh-CN" kern="100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模块</a:t>
                </a:r>
                <a:r>
                  <a:rPr lang="en-US" altLang="zh-CN" kern="100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  </a:t>
                </a:r>
                <a:r>
                  <a:rPr lang="zh-CN" altLang="zh-CN" kern="100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b="1" kern="100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NEO-6M UBLOX </a:t>
                </a:r>
                <a:endParaRPr lang="zh-CN" altLang="zh-CN" kern="100" dirty="0">
                  <a:latin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3971999" y="669813"/>
              <a:ext cx="4476801" cy="3162834"/>
              <a:chOff x="3971999" y="669813"/>
              <a:chExt cx="4476801" cy="3162834"/>
            </a:xfrm>
          </p:grpSpPr>
          <p:pic>
            <p:nvPicPr>
              <p:cNvPr id="11" name="图片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71999" y="669813"/>
                <a:ext cx="4476801" cy="2759059"/>
              </a:xfrm>
              <a:prstGeom prst="rect">
                <a:avLst/>
              </a:prstGeom>
            </p:spPr>
          </p:pic>
          <p:sp>
            <p:nvSpPr>
              <p:cNvPr id="12" name="矩形 11"/>
              <p:cNvSpPr/>
              <p:nvPr/>
            </p:nvSpPr>
            <p:spPr>
              <a:xfrm>
                <a:off x="4920025" y="3463315"/>
                <a:ext cx="26043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err="1">
                    <a:latin typeface="Calibri" panose="020F0502020204030204" pitchFamily="34" charset="0"/>
                    <a:cs typeface="Times New Roman" panose="02020603050405020304" pitchFamily="18" charset="0"/>
                  </a:rPr>
                  <a:t>4G</a:t>
                </a:r>
                <a:r>
                  <a:rPr lang="zh-CN" altLang="zh-CN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通信模块</a:t>
                </a:r>
                <a:r>
                  <a:rPr lang="en-US" altLang="zh-CN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b="1" dirty="0" err="1">
                    <a:latin typeface="Calibri" panose="020F0502020204030204" pitchFamily="34" charset="0"/>
                    <a:cs typeface="Times New Roman" panose="02020603050405020304" pitchFamily="18" charset="0"/>
                  </a:rPr>
                  <a:t>USR</a:t>
                </a:r>
                <a:r>
                  <a:rPr lang="en-US" altLang="zh-CN" b="1" dirty="0">
                    <a:latin typeface="Calibri" panose="020F0502020204030204" pitchFamily="34" charset="0"/>
                    <a:cs typeface="Times New Roman" panose="02020603050405020304" pitchFamily="18" charset="0"/>
                  </a:rPr>
                  <a:t>-LTE-</a:t>
                </a:r>
                <a:r>
                  <a:rPr lang="en-US" altLang="zh-CN" b="1" dirty="0" err="1">
                    <a:latin typeface="Calibri" panose="020F0502020204030204" pitchFamily="34" charset="0"/>
                    <a:cs typeface="Times New Roman" panose="02020603050405020304" pitchFamily="18" charset="0"/>
                  </a:rPr>
                  <a:t>7S4</a:t>
                </a:r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208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4" grpId="0" animBg="1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1"/>
          <p:cNvSpPr/>
          <p:nvPr/>
        </p:nvSpPr>
        <p:spPr>
          <a:xfrm>
            <a:off x="-36512" y="3923583"/>
            <a:ext cx="1241295" cy="1240455"/>
          </a:xfrm>
          <a:custGeom>
            <a:avLst/>
            <a:gdLst/>
            <a:ahLst/>
            <a:cxnLst/>
            <a:rect l="l" t="t" r="r" b="b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b="1" kern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圆角矩形 14"/>
          <p:cNvSpPr/>
          <p:nvPr/>
        </p:nvSpPr>
        <p:spPr>
          <a:xfrm>
            <a:off x="1089309" y="4223627"/>
            <a:ext cx="1970523" cy="485396"/>
          </a:xfrm>
          <a:custGeom>
            <a:avLst/>
            <a:gdLst/>
            <a:ahLst/>
            <a:cxnLst/>
            <a:rect l="l" t="t" r="r" b="b"/>
            <a:pathLst>
              <a:path w="3960440" h="648072">
                <a:moveTo>
                  <a:pt x="0" y="0"/>
                </a:moveTo>
                <a:lnTo>
                  <a:pt x="3636404" y="0"/>
                </a:lnTo>
                <a:cubicBezTo>
                  <a:pt x="3815364" y="0"/>
                  <a:pt x="3960440" y="145076"/>
                  <a:pt x="3960440" y="324036"/>
                </a:cubicBezTo>
                <a:cubicBezTo>
                  <a:pt x="3960440" y="502996"/>
                  <a:pt x="3815364" y="648072"/>
                  <a:pt x="3636404" y="648072"/>
                </a:cubicBezTo>
                <a:lnTo>
                  <a:pt x="0" y="648072"/>
                </a:ln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altLang="zh-CN" b="1" kern="0" dirty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b="1" kern="0" dirty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通信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66009" y="4240590"/>
            <a:ext cx="456331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960" b="1" kern="0" dirty="0">
                <a:solidFill>
                  <a:schemeClr val="bg1">
                    <a:lumMod val="50000"/>
                  </a:schemeClr>
                </a:solidFill>
                <a:latin typeface="Arial Black" pitchFamily="34" charset="0"/>
                <a:ea typeface="微软雅黑" pitchFamily="34" charset="-122"/>
              </a:rPr>
              <a:t>B</a:t>
            </a:r>
            <a:endParaRPr lang="zh-CN" altLang="en-US" sz="3960" b="1" kern="0" dirty="0">
              <a:solidFill>
                <a:schemeClr val="bg1">
                  <a:lumMod val="50000"/>
                </a:schemeClr>
              </a:solidFill>
              <a:latin typeface="Arial Black" pitchFamily="34" charset="0"/>
              <a:ea typeface="微软雅黑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C5CC874-BE08-476B-B74E-90A4100AC968}"/>
              </a:ext>
            </a:extLst>
          </p:cNvPr>
          <p:cNvGrpSpPr/>
          <p:nvPr/>
        </p:nvGrpSpPr>
        <p:grpSpPr>
          <a:xfrm>
            <a:off x="467544" y="285603"/>
            <a:ext cx="7741345" cy="4423420"/>
            <a:chOff x="467544" y="285603"/>
            <a:chExt cx="7741345" cy="442342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9808A7F9-4071-494E-8EC6-F66AEE943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7544" y="434105"/>
              <a:ext cx="4389106" cy="329183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76F59BE-F24F-485C-A054-9BC491DD7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21959" y="285603"/>
              <a:ext cx="2486930" cy="4423420"/>
            </a:xfrm>
            <a:prstGeom prst="rect">
              <a:avLst/>
            </a:prstGeom>
          </p:spPr>
        </p:pic>
      </p:grpSp>
      <p:pic>
        <p:nvPicPr>
          <p:cNvPr id="12" name="392bd078e8b72d7399aea69de15ed023">
            <a:hlinkClick r:id="" action="ppaction://media"/>
            <a:extLst>
              <a:ext uri="{FF2B5EF4-FFF2-40B4-BE49-F238E27FC236}">
                <a16:creationId xmlns:a16="http://schemas.microsoft.com/office/drawing/2014/main" id="{B97D513F-DF5D-4FF7-9EF4-73490A91B20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62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59976" y="528576"/>
            <a:ext cx="6948913" cy="39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6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39" grpId="0" animBg="1"/>
      <p:bldP spid="44" grpId="0" animBg="1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1"/>
          <p:cNvSpPr/>
          <p:nvPr/>
        </p:nvSpPr>
        <p:spPr>
          <a:xfrm>
            <a:off x="-36512" y="3923583"/>
            <a:ext cx="1241295" cy="1240455"/>
          </a:xfrm>
          <a:custGeom>
            <a:avLst/>
            <a:gdLst/>
            <a:ahLst/>
            <a:cxnLst/>
            <a:rect l="l" t="t" r="r" b="b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b="1" kern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圆角矩形 14"/>
          <p:cNvSpPr/>
          <p:nvPr/>
        </p:nvSpPr>
        <p:spPr>
          <a:xfrm>
            <a:off x="1089309" y="4223627"/>
            <a:ext cx="1970523" cy="485396"/>
          </a:xfrm>
          <a:custGeom>
            <a:avLst/>
            <a:gdLst/>
            <a:ahLst/>
            <a:cxnLst/>
            <a:rect l="l" t="t" r="r" b="b"/>
            <a:pathLst>
              <a:path w="3960440" h="648072">
                <a:moveTo>
                  <a:pt x="0" y="0"/>
                </a:moveTo>
                <a:lnTo>
                  <a:pt x="3636404" y="0"/>
                </a:lnTo>
                <a:cubicBezTo>
                  <a:pt x="3815364" y="0"/>
                  <a:pt x="3960440" y="145076"/>
                  <a:pt x="3960440" y="324036"/>
                </a:cubicBezTo>
                <a:cubicBezTo>
                  <a:pt x="3960440" y="502996"/>
                  <a:pt x="3815364" y="648072"/>
                  <a:pt x="3636404" y="648072"/>
                </a:cubicBezTo>
                <a:lnTo>
                  <a:pt x="0" y="648072"/>
                </a:ln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altLang="zh-CN" b="1" kern="0" dirty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GPS</a:t>
            </a:r>
            <a:endParaRPr lang="zh-CN" altLang="en-US" b="1" kern="0" dirty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66009" y="4240590"/>
            <a:ext cx="456331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960" b="1" kern="0" dirty="0">
                <a:solidFill>
                  <a:schemeClr val="bg1">
                    <a:lumMod val="50000"/>
                  </a:schemeClr>
                </a:solidFill>
                <a:latin typeface="Arial Black" pitchFamily="34" charset="0"/>
                <a:ea typeface="微软雅黑" pitchFamily="34" charset="-122"/>
              </a:rPr>
              <a:t>C</a:t>
            </a:r>
            <a:endParaRPr lang="zh-CN" altLang="en-US" sz="3960" b="1" kern="0" dirty="0">
              <a:solidFill>
                <a:schemeClr val="bg1">
                  <a:lumMod val="50000"/>
                </a:schemeClr>
              </a:solidFill>
              <a:latin typeface="Arial Black" pitchFamily="34" charset="0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73E141-9F95-4A5C-8398-859F9C62F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34477"/>
            <a:ext cx="4567872" cy="32386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F1908EC-66DB-483D-AB78-F095F865B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128" y="434478"/>
            <a:ext cx="4569170" cy="323865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914DCAD-8BE6-47A4-BFEE-982778507450}"/>
              </a:ext>
            </a:extLst>
          </p:cNvPr>
          <p:cNvSpPr txBox="1"/>
          <p:nvPr/>
        </p:nvSpPr>
        <p:spPr>
          <a:xfrm>
            <a:off x="8244408" y="1563638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原始数据</a:t>
            </a:r>
            <a:endParaRPr lang="zh-CN" altLang="en-US" b="1" dirty="0">
              <a:solidFill>
                <a:srgbClr val="FF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48AA7A-0AEC-49D9-9220-A22AF754F24C}"/>
              </a:ext>
            </a:extLst>
          </p:cNvPr>
          <p:cNvSpPr txBox="1"/>
          <p:nvPr/>
        </p:nvSpPr>
        <p:spPr>
          <a:xfrm>
            <a:off x="7013317" y="211238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解析后的数据</a:t>
            </a:r>
            <a:endParaRPr lang="zh-CN" altLang="en-US" b="1" dirty="0">
              <a:solidFill>
                <a:srgbClr val="FF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AE3322B-2FD0-4414-99F1-A019F4A8D685}"/>
              </a:ext>
            </a:extLst>
          </p:cNvPr>
          <p:cNvSpPr txBox="1"/>
          <p:nvPr/>
        </p:nvSpPr>
        <p:spPr>
          <a:xfrm>
            <a:off x="6048631" y="177680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UTC</a:t>
            </a:r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时间</a:t>
            </a:r>
            <a:endParaRPr lang="zh-CN" altLang="en-US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16C2EC1-C373-4906-B8C1-C7830BBEBD1B}"/>
              </a:ext>
            </a:extLst>
          </p:cNvPr>
          <p:cNvSpPr txBox="1"/>
          <p:nvPr/>
        </p:nvSpPr>
        <p:spPr>
          <a:xfrm>
            <a:off x="6048631" y="194459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纬度</a:t>
            </a:r>
            <a:endParaRPr lang="zh-CN" altLang="en-US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537EC30-EAEE-49AB-8761-8F38F18ADA3A}"/>
              </a:ext>
            </a:extLst>
          </p:cNvPr>
          <p:cNvSpPr txBox="1"/>
          <p:nvPr/>
        </p:nvSpPr>
        <p:spPr>
          <a:xfrm>
            <a:off x="6048631" y="2112382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南</a:t>
            </a:r>
            <a:r>
              <a:rPr lang="en-US" altLang="zh-CN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/</a:t>
            </a:r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北纬</a:t>
            </a:r>
            <a:endParaRPr lang="zh-CN" altLang="en-US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DE3331E-4473-4AD6-8C36-D9E9409E22D2}"/>
              </a:ext>
            </a:extLst>
          </p:cNvPr>
          <p:cNvSpPr txBox="1"/>
          <p:nvPr/>
        </p:nvSpPr>
        <p:spPr>
          <a:xfrm>
            <a:off x="6048631" y="228016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经度</a:t>
            </a:r>
            <a:endParaRPr lang="zh-CN" altLang="en-US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86CF4EB-592E-4B1E-818D-52CD878E49BF}"/>
              </a:ext>
            </a:extLst>
          </p:cNvPr>
          <p:cNvSpPr txBox="1"/>
          <p:nvPr/>
        </p:nvSpPr>
        <p:spPr>
          <a:xfrm>
            <a:off x="6048631" y="2447955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东</a:t>
            </a:r>
            <a:r>
              <a:rPr lang="en-US" altLang="zh-CN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/</a:t>
            </a:r>
            <a:r>
              <a:rPr lang="zh-CN" altLang="en-US" sz="12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西经</a:t>
            </a:r>
            <a:endParaRPr lang="zh-CN" altLang="en-US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1FB5073F-6065-46BD-BCAF-A2B27E01F1E8}"/>
              </a:ext>
            </a:extLst>
          </p:cNvPr>
          <p:cNvSpPr/>
          <p:nvPr/>
        </p:nvSpPr>
        <p:spPr>
          <a:xfrm>
            <a:off x="6866477" y="1922658"/>
            <a:ext cx="124393" cy="656443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C09382A-ADD9-4042-AA5C-44EC4112C93F}"/>
              </a:ext>
            </a:extLst>
          </p:cNvPr>
          <p:cNvSpPr txBox="1"/>
          <p:nvPr/>
        </p:nvSpPr>
        <p:spPr>
          <a:xfrm>
            <a:off x="3664965" y="4050826"/>
            <a:ext cx="5259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1.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通过软串口通讯解决了</a:t>
            </a:r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Nano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板</a:t>
            </a:r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RX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TX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串口不够用的问题</a:t>
            </a:r>
            <a:endParaRPr lang="en-US" altLang="zh-CN" sz="16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2.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获得了</a:t>
            </a:r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GPS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的原始数据</a:t>
            </a:r>
            <a:endParaRPr lang="en-US" altLang="zh-CN" sz="16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3.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对原始数据进行解析获得了</a:t>
            </a:r>
            <a:r>
              <a:rPr lang="en-US" altLang="zh-CN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UTC</a:t>
            </a:r>
            <a:r>
              <a:rPr lang="zh-CN" altLang="en-US" sz="1600" b="1" dirty="0">
                <a:latin typeface="幼圆" panose="02010509060101010101" pitchFamily="49" charset="-122"/>
                <a:ea typeface="幼圆" panose="02010509060101010101" pitchFamily="49" charset="-122"/>
              </a:rPr>
              <a:t>时间和经纬度信息</a:t>
            </a:r>
            <a:endParaRPr lang="zh-CN" altLang="en-US" sz="24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BA36411-CF72-4737-897E-489E7BE87EF1}"/>
              </a:ext>
            </a:extLst>
          </p:cNvPr>
          <p:cNvGrpSpPr/>
          <p:nvPr/>
        </p:nvGrpSpPr>
        <p:grpSpPr>
          <a:xfrm>
            <a:off x="111530" y="78422"/>
            <a:ext cx="788062" cy="626051"/>
            <a:chOff x="237179" y="422819"/>
            <a:chExt cx="788062" cy="626051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8A297A5-22DF-47FF-AFBE-EF35651CE583}"/>
                </a:ext>
              </a:extLst>
            </p:cNvPr>
            <p:cNvSpPr txBox="1"/>
            <p:nvPr/>
          </p:nvSpPr>
          <p:spPr>
            <a:xfrm>
              <a:off x="237179" y="422819"/>
              <a:ext cx="492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rgbClr val="FF000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D0</a:t>
              </a:r>
              <a:r>
                <a:rPr lang="zh-CN" altLang="en-US" sz="1200" b="1" dirty="0">
                  <a:solidFill>
                    <a:srgbClr val="FF000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口</a:t>
              </a:r>
              <a:endParaRPr lang="zh-CN" altLang="en-US" b="1" dirty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8CDEE343-EE0B-41E7-AF3B-E6E913C48C38}"/>
                </a:ext>
              </a:extLst>
            </p:cNvPr>
            <p:cNvSpPr/>
            <p:nvPr/>
          </p:nvSpPr>
          <p:spPr>
            <a:xfrm>
              <a:off x="251520" y="450459"/>
              <a:ext cx="417708" cy="24935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F97F312D-DD27-438F-95A5-0D42345861B5}"/>
                </a:ext>
              </a:extLst>
            </p:cNvPr>
            <p:cNvCxnSpPr>
              <a:cxnSpLocks/>
            </p:cNvCxnSpPr>
            <p:nvPr/>
          </p:nvCxnSpPr>
          <p:spPr>
            <a:xfrm>
              <a:off x="669228" y="699818"/>
              <a:ext cx="356013" cy="34905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887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4" grpId="0" animBg="1"/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1"/>
          <p:cNvSpPr/>
          <p:nvPr/>
        </p:nvSpPr>
        <p:spPr>
          <a:xfrm>
            <a:off x="-36512" y="3923583"/>
            <a:ext cx="1241295" cy="1240455"/>
          </a:xfrm>
          <a:custGeom>
            <a:avLst/>
            <a:gdLst/>
            <a:ahLst/>
            <a:cxnLst/>
            <a:rect l="l" t="t" r="r" b="b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b="1" kern="0">
              <a:solidFill>
                <a:sysClr val="window" lastClr="CAEAC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圆角矩形 14"/>
          <p:cNvSpPr/>
          <p:nvPr/>
        </p:nvSpPr>
        <p:spPr>
          <a:xfrm>
            <a:off x="1089309" y="4223627"/>
            <a:ext cx="1970523" cy="485396"/>
          </a:xfrm>
          <a:custGeom>
            <a:avLst/>
            <a:gdLst/>
            <a:ahLst/>
            <a:cxnLst/>
            <a:rect l="l" t="t" r="r" b="b"/>
            <a:pathLst>
              <a:path w="3960440" h="648072">
                <a:moveTo>
                  <a:pt x="0" y="0"/>
                </a:moveTo>
                <a:lnTo>
                  <a:pt x="3636404" y="0"/>
                </a:lnTo>
                <a:cubicBezTo>
                  <a:pt x="3815364" y="0"/>
                  <a:pt x="3960440" y="145076"/>
                  <a:pt x="3960440" y="324036"/>
                </a:cubicBezTo>
                <a:cubicBezTo>
                  <a:pt x="3960440" y="502996"/>
                  <a:pt x="3815364" y="648072"/>
                  <a:pt x="3636404" y="648072"/>
                </a:cubicBezTo>
                <a:lnTo>
                  <a:pt x="0" y="648072"/>
                </a:ln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zh-CN" altLang="en-US" b="1" kern="0" dirty="0">
                <a:solidFill>
                  <a:sysClr val="window" lastClr="CAEACE"/>
                </a:solidFill>
                <a:latin typeface="微软雅黑" pitchFamily="34" charset="-122"/>
                <a:ea typeface="微软雅黑" pitchFamily="34" charset="-122"/>
              </a:rPr>
              <a:t>原理图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66009" y="4240590"/>
            <a:ext cx="456331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960" b="1" kern="0" dirty="0">
                <a:solidFill>
                  <a:schemeClr val="bg1">
                    <a:lumMod val="50000"/>
                  </a:schemeClr>
                </a:solidFill>
                <a:latin typeface="Arial Black" pitchFamily="34" charset="0"/>
                <a:ea typeface="微软雅黑" pitchFamily="34" charset="-122"/>
              </a:rPr>
              <a:t>D</a:t>
            </a:r>
            <a:endParaRPr lang="zh-CN" altLang="en-US" sz="3960" b="1" kern="0" dirty="0">
              <a:solidFill>
                <a:schemeClr val="bg1">
                  <a:lumMod val="50000"/>
                </a:schemeClr>
              </a:solidFill>
              <a:latin typeface="Arial Black" pitchFamily="34" charset="0"/>
              <a:ea typeface="微软雅黑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84135" y="261573"/>
            <a:ext cx="8507000" cy="3539831"/>
            <a:chOff x="584135" y="261573"/>
            <a:chExt cx="8507000" cy="3539831"/>
          </a:xfrm>
        </p:grpSpPr>
        <p:pic>
          <p:nvPicPr>
            <p:cNvPr id="26" name="图片 2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84135" y="261573"/>
              <a:ext cx="6994747" cy="3539831"/>
            </a:xfrm>
            <a:prstGeom prst="rect">
              <a:avLst/>
            </a:prstGeom>
          </p:spPr>
        </p:pic>
        <p:sp>
          <p:nvSpPr>
            <p:cNvPr id="27" name="矩形 26"/>
            <p:cNvSpPr/>
            <p:nvPr/>
          </p:nvSpPr>
          <p:spPr>
            <a:xfrm>
              <a:off x="7657307" y="906712"/>
              <a:ext cx="1433828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co</a:t>
              </a:r>
              <a:r>
                <a:rPr lang="zh-CN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传感器，</a:t>
              </a:r>
              <a:r>
                <a:rPr lang="en-US" altLang="zh-CN" dirty="0" err="1">
                  <a:latin typeface="Calibri" panose="020F0502020204030204" pitchFamily="34" charset="0"/>
                  <a:cs typeface="Times New Roman" panose="02020603050405020304" pitchFamily="18" charset="0"/>
                </a:rPr>
                <a:t>co2</a:t>
              </a:r>
              <a:r>
                <a:rPr lang="zh-CN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传感器以及温湿度传感器还有</a:t>
              </a:r>
              <a:r>
                <a:rPr lang="en-US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GPS</a:t>
              </a:r>
              <a:r>
                <a:rPr lang="zh-CN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模块接口和</a:t>
              </a:r>
              <a:r>
                <a:rPr lang="en-US" altLang="zh-CN" dirty="0" err="1">
                  <a:latin typeface="Calibri" panose="020F0502020204030204" pitchFamily="34" charset="0"/>
                  <a:cs typeface="Times New Roman" panose="02020603050405020304" pitchFamily="18" charset="0"/>
                </a:rPr>
                <a:t>4g</a:t>
              </a:r>
              <a:r>
                <a:rPr lang="zh-CN" altLang="zh-CN" dirty="0">
                  <a:latin typeface="Calibri" panose="020F0502020204030204" pitchFamily="34" charset="0"/>
                  <a:cs typeface="Times New Roman" panose="02020603050405020304" pitchFamily="18" charset="0"/>
                </a:rPr>
                <a:t>通信模块接口，以及电源接口的电路原理图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71783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4" grpId="0" animBg="1"/>
      <p:bldP spid="4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1159b9eb4477d22fad8ad20c70137dd8e0bb26"/>
</p:tagLst>
</file>

<file path=ppt/theme/theme1.xml><?xml version="1.0" encoding="utf-8"?>
<a:theme xmlns:a="http://schemas.openxmlformats.org/drawingml/2006/main" name="1_Office 主题​​">
  <a:themeElements>
    <a:clrScheme name="自定义 25">
      <a:dk1>
        <a:sysClr val="windowText" lastClr="000000"/>
      </a:dk1>
      <a:lt1>
        <a:sysClr val="window" lastClr="CAEACE"/>
      </a:lt1>
      <a:dk2>
        <a:srgbClr val="1F497D"/>
      </a:dk2>
      <a:lt2>
        <a:srgbClr val="FFC000"/>
      </a:lt2>
      <a:accent1>
        <a:srgbClr val="FF6600"/>
      </a:accent1>
      <a:accent2>
        <a:srgbClr val="FF0000"/>
      </a:accent2>
      <a:accent3>
        <a:srgbClr val="FFC000"/>
      </a:accent3>
      <a:accent4>
        <a:srgbClr val="FFC000"/>
      </a:accent4>
      <a:accent5>
        <a:srgbClr val="FF6600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主题​​">
  <a:themeElements>
    <a:clrScheme name="蓝色">
      <a:dk1>
        <a:sysClr val="windowText" lastClr="000000"/>
      </a:dk1>
      <a:lt1>
        <a:sysClr val="window" lastClr="CAEACE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AEACE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932</TotalTime>
  <Words>767</Words>
  <Application>Microsoft Office PowerPoint</Application>
  <PresentationFormat>全屏显示(16:9)</PresentationFormat>
  <Paragraphs>131</Paragraphs>
  <Slides>14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Times New Roman</vt:lpstr>
      <vt:lpstr>华文黑体</vt:lpstr>
      <vt:lpstr>宋体</vt:lpstr>
      <vt:lpstr>幼圆</vt:lpstr>
      <vt:lpstr>Arial Black</vt:lpstr>
      <vt:lpstr>Arial Unicode MS</vt:lpstr>
      <vt:lpstr>微软雅黑</vt:lpstr>
      <vt:lpstr>华文细黑</vt:lpstr>
      <vt:lpstr>Calibri</vt:lpstr>
      <vt:lpstr>Arial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Users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精美微立体商务总结汇报</dc:title>
  <dc:creator>第一PPT模板网：www.1ppt.com</dc:creator>
  <cp:keywords>第一PPT模板网：www.1ppt.com</cp:keywords>
  <cp:lastModifiedBy>Xu Chanyou</cp:lastModifiedBy>
  <cp:revision>160</cp:revision>
  <dcterms:created xsi:type="dcterms:W3CDTF">2014-10-21T05:48:50Z</dcterms:created>
  <dcterms:modified xsi:type="dcterms:W3CDTF">2018-07-14T02:45:35Z</dcterms:modified>
</cp:coreProperties>
</file>

<file path=docProps/thumbnail.jpeg>
</file>